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259" r:id="rId3"/>
    <p:sldId id="272" r:id="rId4"/>
    <p:sldId id="273" r:id="rId5"/>
    <p:sldId id="274" r:id="rId6"/>
    <p:sldId id="275" r:id="rId7"/>
    <p:sldId id="276" r:id="rId8"/>
    <p:sldId id="282" r:id="rId9"/>
    <p:sldId id="283" r:id="rId10"/>
    <p:sldId id="284" r:id="rId11"/>
    <p:sldId id="285" r:id="rId12"/>
    <p:sldId id="287" r:id="rId13"/>
    <p:sldId id="286" r:id="rId14"/>
    <p:sldId id="288" r:id="rId15"/>
    <p:sldId id="368" r:id="rId16"/>
    <p:sldId id="289" r:id="rId17"/>
    <p:sldId id="370" r:id="rId18"/>
    <p:sldId id="291" r:id="rId19"/>
    <p:sldId id="292" r:id="rId20"/>
    <p:sldId id="293" r:id="rId21"/>
    <p:sldId id="294" r:id="rId22"/>
    <p:sldId id="295" r:id="rId23"/>
    <p:sldId id="371" r:id="rId24"/>
    <p:sldId id="290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20" r:id="rId49"/>
    <p:sldId id="319" r:id="rId50"/>
    <p:sldId id="321" r:id="rId51"/>
    <p:sldId id="322" r:id="rId52"/>
    <p:sldId id="323" r:id="rId53"/>
    <p:sldId id="324" r:id="rId54"/>
    <p:sldId id="331" r:id="rId55"/>
    <p:sldId id="333" r:id="rId56"/>
    <p:sldId id="325" r:id="rId57"/>
    <p:sldId id="334" r:id="rId58"/>
    <p:sldId id="335" r:id="rId59"/>
    <p:sldId id="332" r:id="rId60"/>
    <p:sldId id="326" r:id="rId61"/>
    <p:sldId id="327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79" r:id="rId71"/>
    <p:sldId id="380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60" r:id="rId88"/>
    <p:sldId id="361" r:id="rId89"/>
    <p:sldId id="363" r:id="rId90"/>
    <p:sldId id="364" r:id="rId91"/>
    <p:sldId id="365" r:id="rId92"/>
    <p:sldId id="366" r:id="rId93"/>
    <p:sldId id="367" r:id="rId94"/>
    <p:sldId id="359" r:id="rId95"/>
    <p:sldId id="372" r:id="rId96"/>
    <p:sldId id="373" r:id="rId97"/>
    <p:sldId id="374" r:id="rId98"/>
    <p:sldId id="375" r:id="rId99"/>
    <p:sldId id="376" r:id="rId100"/>
    <p:sldId id="377" r:id="rId101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 varScale="1">
        <p:scale>
          <a:sx n="130" d="100"/>
          <a:sy n="130" d="100"/>
        </p:scale>
        <p:origin x="446" y="91"/>
      </p:cViewPr>
      <p:guideLst>
        <p:guide orient="horz" pos="1895"/>
        <p:guide pos="33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De communicatie tussen</a:t>
            </a:r>
            <a:r>
              <a:rPr lang="nl-BE" baseline="0" dirty="0"/>
              <a:t> de host en de client gebeurt via een eenvoudige request/response cycle. De client maakt een HTTP request message aan, stuurt deze naar de host die op zijn beurt een HTTP response message terug naar de client verzendt.</a:t>
            </a:r>
            <a:endParaRPr lang="nl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842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Daarnaast bestaan nog andere</a:t>
            </a:r>
            <a:r>
              <a:rPr lang="nl-BE" baseline="0" dirty="0"/>
              <a:t>, minder gekende, verbs.</a:t>
            </a:r>
          </a:p>
          <a:p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/>
              <a:t>HEAD: ongeveer hetzelfde als GET maar zonder de message body. Deze wordt meestal gebruikt om te kijken of een resource gewijzigd is zonder de volledige resource te downloaden.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TRACE: wat is de weg die nodig is om een resource op te vragen</a:t>
            </a:r>
          </a:p>
          <a:p>
            <a:pPr marL="171450" indent="-171450">
              <a:buFontTx/>
              <a:buChar char="-"/>
            </a:pPr>
            <a:r>
              <a:rPr lang="nl-BE" baseline="0" dirty="0"/>
              <a:t>OPTIONS: wat zijn de mogelijkheden op de server.</a:t>
            </a:r>
            <a:endParaRPr lang="nl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27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https://smartbear.com/blog/test-and-monitor/understanding-soap-and-rest-basics/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336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Imagine, if you will, that you are at your favorite restaurant or just getting back to your hotel room from that conference and you want to use their free Wi-Fi. Have you ever noticed that their Wi-Fi passwords are printed on paper and never changed?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malevolent hacker has booked a room at this same hotel. They are eavesdropping on all of the connections going over this insecure, wireless network.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the hacker’s sheaf of evil-doings is something called a ‘packet sniffer’. A packet sniffer is network utility that analyses and may inject tasks into the data-stream travelling over the targeted network.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hacker could capture your network traffic over HTTP for any website that relies on 301 redirects alone for switching from HTTP to HTTPS. This method presents a window of opportunity for the hacker to strip down your SSL encryption and steal valuable data or even worse, present a fake login portal page.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why your website must employ HTTP Strict Transport Security over just HTTPS. Obtaining an SSL Certificate will never be enough.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78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https://code-maze.com/aspnetcore-webapi-best-practices/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2-4-2019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2-4-2019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www.nmct.be" TargetMode="External"/><Relationship Id="rId2" Type="http://schemas.openxmlformats.org/officeDocument/2006/relationships/hyperlink" Target="http://www.nmct.be/opleiding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ttpstatuses.com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enforcing-ssl?view=aspnetcore-2.2&amp;tabs=visual-stud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1089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6CA4-9B3D-4001-990A-F9257D5D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Application Startup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05F7D-5752-4348-AEFC-3365DFF6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UseStartup registers a class that is responsible for configuring the application startup process</a:t>
            </a:r>
          </a:p>
          <a:p>
            <a:endParaRPr lang="nl-BE" dirty="0"/>
          </a:p>
          <a:p>
            <a:r>
              <a:rPr lang="nl-BE" dirty="0"/>
              <a:t>The type specified needs to match a specific signature to launch the app correctly</a:t>
            </a:r>
          </a:p>
          <a:p>
            <a:pPr lvl="1"/>
            <a:r>
              <a:rPr lang="nl-BE" dirty="0"/>
              <a:t>2 public function: </a:t>
            </a:r>
            <a:r>
              <a:rPr lang="nl-BE" dirty="0">
                <a:latin typeface="Consolas" panose="020B0609020204030204" pitchFamily="49" charset="0"/>
              </a:rPr>
              <a:t>ConfigureServices</a:t>
            </a:r>
            <a:r>
              <a:rPr lang="nl-BE" dirty="0"/>
              <a:t> and </a:t>
            </a:r>
            <a:r>
              <a:rPr lang="nl-BE" dirty="0">
                <a:latin typeface="Consolas" panose="020B0609020204030204" pitchFamily="49" charset="0"/>
              </a:rPr>
              <a:t>Configure</a:t>
            </a:r>
            <a:endParaRPr lang="en-B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1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142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3066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328B6-644E-469D-B81F-1A7343B38C55}"/>
              </a:ext>
            </a:extLst>
          </p:cNvPr>
          <p:cNvCxnSpPr>
            <a:endCxn id="26" idx="0"/>
          </p:cNvCxnSpPr>
          <p:nvPr/>
        </p:nvCxnSpPr>
        <p:spPr>
          <a:xfrm>
            <a:off x="2984984" y="608925"/>
            <a:ext cx="2188058" cy="635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417F4-D9D1-460A-8E07-0A0D667D4722}"/>
              </a:ext>
            </a:extLst>
          </p:cNvPr>
          <p:cNvSpPr/>
          <p:nvPr/>
        </p:nvSpPr>
        <p:spPr>
          <a:xfrm>
            <a:off x="3159604" y="1244133"/>
            <a:ext cx="4026876" cy="51874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WEB APPLICATION FIREWALL</a:t>
            </a:r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4709E-6DFD-413B-A7C0-FDEEE9DC5F82}"/>
              </a:ext>
            </a:extLst>
          </p:cNvPr>
          <p:cNvSpPr txBox="1"/>
          <p:nvPr/>
        </p:nvSpPr>
        <p:spPr>
          <a:xfrm>
            <a:off x="3769434" y="60668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>
                <a:solidFill>
                  <a:srgbClr val="FF0000"/>
                </a:solidFill>
              </a:rPr>
              <a:t>X</a:t>
            </a:r>
            <a:endParaRPr lang="en-B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3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28" idx="0"/>
          </p:cNvCxnSpPr>
          <p:nvPr/>
        </p:nvCxnSpPr>
        <p:spPr>
          <a:xfrm>
            <a:off x="2987802" y="594890"/>
            <a:ext cx="2188057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>
            <a:off x="4115950" y="594890"/>
            <a:ext cx="1059909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H="1">
            <a:off x="5175859" y="594890"/>
            <a:ext cx="343700" cy="14802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 flipH="1">
            <a:off x="5175859" y="594889"/>
            <a:ext cx="1709125" cy="148025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FB53CCB-3042-4802-B265-8F3D97448DF4}"/>
              </a:ext>
            </a:extLst>
          </p:cNvPr>
          <p:cNvSpPr/>
          <p:nvPr/>
        </p:nvSpPr>
        <p:spPr>
          <a:xfrm>
            <a:off x="4104191" y="4828316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6E0779E6-C64E-42DA-B20E-5499EE28F0D7}"/>
              </a:ext>
            </a:extLst>
          </p:cNvPr>
          <p:cNvSpPr/>
          <p:nvPr/>
        </p:nvSpPr>
        <p:spPr>
          <a:xfrm>
            <a:off x="5270798" y="4828317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EC14C-0397-4C52-BD00-36B3343481E0}"/>
              </a:ext>
            </a:extLst>
          </p:cNvPr>
          <p:cNvSpPr txBox="1"/>
          <p:nvPr/>
        </p:nvSpPr>
        <p:spPr>
          <a:xfrm>
            <a:off x="4082792" y="3904986"/>
            <a:ext cx="2180500" cy="46166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DATA LAYER</a:t>
            </a:r>
            <a:endParaRPr kumimoji="0" lang="en-BE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0FA11E-123E-4978-8871-16D792F7555F}"/>
              </a:ext>
            </a:extLst>
          </p:cNvPr>
          <p:cNvCxnSpPr>
            <a:cxnSpLocks/>
            <a:stCxn id="31" idx="2"/>
            <a:endCxn id="18" idx="0"/>
          </p:cNvCxnSpPr>
          <p:nvPr/>
        </p:nvCxnSpPr>
        <p:spPr>
          <a:xfrm>
            <a:off x="5173042" y="3505142"/>
            <a:ext cx="0" cy="399844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AF644-44FB-4FEF-BC3E-67EC7549627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flipH="1">
            <a:off x="4601570" y="4366651"/>
            <a:ext cx="571472" cy="461665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CD6554-83D7-4599-812C-C6DD7C59D6EA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>
            <a:off x="5173042" y="4366651"/>
            <a:ext cx="595135" cy="461666"/>
          </a:xfrm>
          <a:prstGeom prst="straightConnector1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45C7D-BF6D-4100-8863-2D5269121F0F}"/>
              </a:ext>
            </a:extLst>
          </p:cNvPr>
          <p:cNvSpPr txBox="1"/>
          <p:nvPr/>
        </p:nvSpPr>
        <p:spPr>
          <a:xfrm flipH="1">
            <a:off x="4996496" y="4593474"/>
            <a:ext cx="358727" cy="26161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OR</a:t>
            </a:r>
            <a:endParaRPr kumimoji="0" lang="en-BE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Flowchart: Multidocument 22">
            <a:extLst>
              <a:ext uri="{FF2B5EF4-FFF2-40B4-BE49-F238E27FC236}">
                <a16:creationId xmlns:a16="http://schemas.microsoft.com/office/drawing/2014/main" id="{2C4332E3-1041-4E28-AFC4-9FEFA549F528}"/>
              </a:ext>
            </a:extLst>
          </p:cNvPr>
          <p:cNvSpPr/>
          <p:nvPr/>
        </p:nvSpPr>
        <p:spPr>
          <a:xfrm>
            <a:off x="8367468" y="2899992"/>
            <a:ext cx="1046282" cy="748633"/>
          </a:xfrm>
          <a:prstGeom prst="flowChartMultidocumen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E9DDE-EC53-4393-882C-05EA9E9A4EE2}"/>
              </a:ext>
            </a:extLst>
          </p:cNvPr>
          <p:cNvCxnSpPr>
            <a:endCxn id="23" idx="1"/>
          </p:cNvCxnSpPr>
          <p:nvPr/>
        </p:nvCxnSpPr>
        <p:spPr>
          <a:xfrm flipV="1">
            <a:off x="6042284" y="3274309"/>
            <a:ext cx="2325184" cy="1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328B6-644E-469D-B81F-1A7343B38C55}"/>
              </a:ext>
            </a:extLst>
          </p:cNvPr>
          <p:cNvCxnSpPr>
            <a:endCxn id="26" idx="0"/>
          </p:cNvCxnSpPr>
          <p:nvPr/>
        </p:nvCxnSpPr>
        <p:spPr>
          <a:xfrm>
            <a:off x="2984984" y="608925"/>
            <a:ext cx="2188058" cy="635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417F4-D9D1-460A-8E07-0A0D667D4722}"/>
              </a:ext>
            </a:extLst>
          </p:cNvPr>
          <p:cNvSpPr/>
          <p:nvPr/>
        </p:nvSpPr>
        <p:spPr>
          <a:xfrm>
            <a:off x="3159604" y="1244133"/>
            <a:ext cx="4026876" cy="51874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WEB APPLICATION FIREWALL</a:t>
            </a:r>
            <a:endParaRPr lang="en-B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4709E-6DFD-413B-A7C0-FDEEE9DC5F82}"/>
              </a:ext>
            </a:extLst>
          </p:cNvPr>
          <p:cNvSpPr txBox="1"/>
          <p:nvPr/>
        </p:nvSpPr>
        <p:spPr>
          <a:xfrm>
            <a:off x="3769434" y="60668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b="1" dirty="0">
                <a:solidFill>
                  <a:srgbClr val="FF0000"/>
                </a:solidFill>
              </a:rPr>
              <a:t>X</a:t>
            </a:r>
            <a:endParaRPr lang="en-BE" sz="2800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39F5EC-3821-48BD-8BA8-95385F0EC406}"/>
              </a:ext>
            </a:extLst>
          </p:cNvPr>
          <p:cNvSpPr/>
          <p:nvPr/>
        </p:nvSpPr>
        <p:spPr>
          <a:xfrm>
            <a:off x="3162421" y="2075139"/>
            <a:ext cx="4026876" cy="51874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BALANCER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CAA4FF-A193-40B6-BFF2-CE87AE8F6943}"/>
              </a:ext>
            </a:extLst>
          </p:cNvPr>
          <p:cNvCxnSpPr/>
          <p:nvPr/>
        </p:nvCxnSpPr>
        <p:spPr>
          <a:xfrm>
            <a:off x="4630738" y="2593882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485DB-0773-45C2-939D-629B67888EFD}"/>
              </a:ext>
            </a:extLst>
          </p:cNvPr>
          <p:cNvCxnSpPr/>
          <p:nvPr/>
        </p:nvCxnSpPr>
        <p:spPr>
          <a:xfrm>
            <a:off x="4970311" y="2593882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63DC86-2DC8-4F1F-A7BC-DA6057FEC14C}"/>
              </a:ext>
            </a:extLst>
          </p:cNvPr>
          <p:cNvCxnSpPr/>
          <p:nvPr/>
        </p:nvCxnSpPr>
        <p:spPr>
          <a:xfrm>
            <a:off x="5345848" y="2598380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4A07E1-FE33-4419-BCC7-326BB2C10CBC}"/>
              </a:ext>
            </a:extLst>
          </p:cNvPr>
          <p:cNvCxnSpPr/>
          <p:nvPr/>
        </p:nvCxnSpPr>
        <p:spPr>
          <a:xfrm>
            <a:off x="5685421" y="2598380"/>
            <a:ext cx="0" cy="44959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804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7717-83DD-4531-AC3F-AC1389F9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7581-24E9-4992-8D21-C9DC230BA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Application Programming Interface</a:t>
            </a:r>
          </a:p>
          <a:p>
            <a:pPr lvl="1"/>
            <a:r>
              <a:rPr lang="nl-BE" sz="2000" dirty="0"/>
              <a:t>Glue of the connected world</a:t>
            </a:r>
          </a:p>
          <a:p>
            <a:pPr lvl="1"/>
            <a:endParaRPr lang="nl-BE" dirty="0"/>
          </a:p>
          <a:p>
            <a:r>
              <a:rPr lang="nl-BE" dirty="0"/>
              <a:t>Set of rules that dictate how clients should interact</a:t>
            </a:r>
          </a:p>
          <a:p>
            <a:pPr lvl="1"/>
            <a:r>
              <a:rPr lang="nl-BE" dirty="0"/>
              <a:t>	</a:t>
            </a:r>
            <a:r>
              <a:rPr lang="nl-BE" sz="2000" dirty="0"/>
              <a:t>Enforces standardized communication between two systems</a:t>
            </a:r>
          </a:p>
          <a:p>
            <a:pPr lvl="1"/>
            <a:endParaRPr lang="nl-BE" sz="2000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2706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8702875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REST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0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0034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1CF33-6D93-4B63-A391-6D94C7CC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REST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66E5C-3572-42B7-B7D9-60FCAD23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Representational State Transfer</a:t>
            </a:r>
          </a:p>
          <a:p>
            <a:pPr lvl="1"/>
            <a:r>
              <a:rPr lang="nl-BE" sz="2000" dirty="0"/>
              <a:t>Style of architecture based on a set of principles</a:t>
            </a:r>
          </a:p>
          <a:p>
            <a:pPr lvl="1"/>
            <a:r>
              <a:rPr lang="nl-BE" sz="2000" dirty="0"/>
              <a:t>Introduced in 2000 by Roy Fielding</a:t>
            </a:r>
          </a:p>
          <a:p>
            <a:pPr lvl="1"/>
            <a:endParaRPr lang="nl-BE" dirty="0"/>
          </a:p>
          <a:p>
            <a:r>
              <a:rPr lang="nl-BE" dirty="0"/>
              <a:t>A service that implements the principles of REST is a </a:t>
            </a:r>
            <a:r>
              <a:rPr lang="nl-BE" b="1" u="sng" dirty="0"/>
              <a:t>RESTful service</a:t>
            </a:r>
          </a:p>
          <a:p>
            <a:endParaRPr lang="nl-BE" b="1" u="sng" dirty="0"/>
          </a:p>
          <a:p>
            <a:r>
              <a:rPr lang="nl-BE" dirty="0"/>
              <a:t>Ideas</a:t>
            </a:r>
          </a:p>
          <a:p>
            <a:pPr lvl="1"/>
            <a:r>
              <a:rPr lang="nl-BE" dirty="0"/>
              <a:t>Performance</a:t>
            </a:r>
          </a:p>
          <a:p>
            <a:pPr lvl="1"/>
            <a:r>
              <a:rPr lang="nl-BE" dirty="0"/>
              <a:t>Scalable</a:t>
            </a:r>
          </a:p>
          <a:p>
            <a:pPr lvl="1"/>
            <a:r>
              <a:rPr lang="nl-BE" dirty="0"/>
              <a:t>Simple</a:t>
            </a:r>
          </a:p>
          <a:p>
            <a:pPr lvl="1"/>
            <a:r>
              <a:rPr lang="nl-BE" dirty="0"/>
              <a:t>interoperability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378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7D0AB-EF8D-4E94-A90E-D2BC8751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66C9B-0794-4C1E-BA4A-89BDC4F9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H</a:t>
            </a:r>
            <a:r>
              <a:rPr lang="nl-BE" dirty="0"/>
              <a:t>yper</a:t>
            </a:r>
            <a:r>
              <a:rPr lang="nl-BE" b="1" dirty="0"/>
              <a:t>t</a:t>
            </a:r>
            <a:r>
              <a:rPr lang="nl-BE" dirty="0"/>
              <a:t>ext </a:t>
            </a:r>
            <a:r>
              <a:rPr lang="nl-BE" b="1" dirty="0"/>
              <a:t>T</a:t>
            </a:r>
            <a:r>
              <a:rPr lang="nl-BE" dirty="0"/>
              <a:t>ransfer </a:t>
            </a:r>
            <a:r>
              <a:rPr lang="nl-BE" b="1" dirty="0"/>
              <a:t>P</a:t>
            </a:r>
            <a:r>
              <a:rPr lang="nl-BE" dirty="0"/>
              <a:t>rotocol</a:t>
            </a:r>
          </a:p>
          <a:p>
            <a:endParaRPr lang="nl-BE" dirty="0"/>
          </a:p>
          <a:p>
            <a:r>
              <a:rPr lang="nl-BE" dirty="0"/>
              <a:t>Used to transport data over the internet</a:t>
            </a:r>
          </a:p>
          <a:p>
            <a:pPr lvl="1"/>
            <a:r>
              <a:rPr lang="nl-BE" dirty="0"/>
              <a:t>Can be used in other situations</a:t>
            </a:r>
            <a:endParaRPr lang="nl-BE" sz="2000" dirty="0"/>
          </a:p>
          <a:p>
            <a:endParaRPr lang="nl-BE" dirty="0"/>
          </a:p>
          <a:p>
            <a:r>
              <a:rPr lang="nl-BE" dirty="0"/>
              <a:t>Set of rules</a:t>
            </a:r>
          </a:p>
          <a:p>
            <a:pPr lvl="1"/>
            <a:r>
              <a:rPr lang="nl-BE" dirty="0"/>
              <a:t>Browser needs to be able to communicate with the server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53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A793-8CE2-49D5-8518-AFB57AE2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== request - response</a:t>
            </a:r>
            <a:endParaRPr lang="en-BE" dirty="0"/>
          </a:p>
        </p:txBody>
      </p:sp>
      <p:pic>
        <p:nvPicPr>
          <p:cNvPr id="4" name="Picture 6" descr="Image result for server png">
            <a:extLst>
              <a:ext uri="{FF2B5EF4-FFF2-40B4-BE49-F238E27FC236}">
                <a16:creationId xmlns:a16="http://schemas.microsoft.com/office/drawing/2014/main" id="{52AD3A1D-956A-4203-B379-D6B83D26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33" y="1676432"/>
            <a:ext cx="3006725" cy="30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computer screen png">
            <a:extLst>
              <a:ext uri="{FF2B5EF4-FFF2-40B4-BE49-F238E27FC236}">
                <a16:creationId xmlns:a16="http://schemas.microsoft.com/office/drawing/2014/main" id="{ED273C35-CE15-4A26-A2D3-9F9F5B50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4" y="2370067"/>
            <a:ext cx="2416175" cy="184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0502287-9554-45BC-8352-A6D2F849FEEF}"/>
              </a:ext>
            </a:extLst>
          </p:cNvPr>
          <p:cNvSpPr/>
          <p:nvPr/>
        </p:nvSpPr>
        <p:spPr>
          <a:xfrm>
            <a:off x="3909859" y="2552700"/>
            <a:ext cx="2571750" cy="43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ight Arrow 9">
            <a:extLst>
              <a:ext uri="{FF2B5EF4-FFF2-40B4-BE49-F238E27FC236}">
                <a16:creationId xmlns:a16="http://schemas.microsoft.com/office/drawing/2014/main" id="{D6359DD0-5CCE-43E6-9C1A-C7F2EA676524}"/>
              </a:ext>
            </a:extLst>
          </p:cNvPr>
          <p:cNvSpPr/>
          <p:nvPr/>
        </p:nvSpPr>
        <p:spPr>
          <a:xfrm rot="10800000">
            <a:off x="3909859" y="3258808"/>
            <a:ext cx="2571750" cy="43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208CA-0B71-4FFB-912A-14BB15E82F9B}"/>
              </a:ext>
            </a:extLst>
          </p:cNvPr>
          <p:cNvSpPr txBox="1"/>
          <p:nvPr/>
        </p:nvSpPr>
        <p:spPr>
          <a:xfrm>
            <a:off x="4621826" y="2185401"/>
            <a:ext cx="114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3A6C2-7160-4FE8-B5E7-80D004015CFA}"/>
              </a:ext>
            </a:extLst>
          </p:cNvPr>
          <p:cNvSpPr txBox="1"/>
          <p:nvPr/>
        </p:nvSpPr>
        <p:spPr>
          <a:xfrm>
            <a:off x="4621826" y="3764860"/>
            <a:ext cx="127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82352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By the end of this topic, you will the different parts of</a:t>
            </a:r>
          </a:p>
          <a:p>
            <a:r>
              <a:rPr lang="nl-BE" sz="2400" dirty="0"/>
              <a:t>An ASP.NET Web Application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A793-8CE2-49D5-8518-AFB57AE2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== request - response</a:t>
            </a:r>
            <a:endParaRPr lang="en-BE" dirty="0"/>
          </a:p>
        </p:txBody>
      </p:sp>
      <p:pic>
        <p:nvPicPr>
          <p:cNvPr id="4" name="Picture 6" descr="Image result for server png">
            <a:extLst>
              <a:ext uri="{FF2B5EF4-FFF2-40B4-BE49-F238E27FC236}">
                <a16:creationId xmlns:a16="http://schemas.microsoft.com/office/drawing/2014/main" id="{52AD3A1D-956A-4203-B379-D6B83D26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33" y="1676432"/>
            <a:ext cx="3006725" cy="30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computer screen png">
            <a:extLst>
              <a:ext uri="{FF2B5EF4-FFF2-40B4-BE49-F238E27FC236}">
                <a16:creationId xmlns:a16="http://schemas.microsoft.com/office/drawing/2014/main" id="{ED273C35-CE15-4A26-A2D3-9F9F5B50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4" y="2370067"/>
            <a:ext cx="2416175" cy="184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0502287-9554-45BC-8352-A6D2F849FEEF}"/>
              </a:ext>
            </a:extLst>
          </p:cNvPr>
          <p:cNvSpPr/>
          <p:nvPr/>
        </p:nvSpPr>
        <p:spPr>
          <a:xfrm>
            <a:off x="3909859" y="2552700"/>
            <a:ext cx="2571750" cy="43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ight Arrow 9">
            <a:extLst>
              <a:ext uri="{FF2B5EF4-FFF2-40B4-BE49-F238E27FC236}">
                <a16:creationId xmlns:a16="http://schemas.microsoft.com/office/drawing/2014/main" id="{D6359DD0-5CCE-43E6-9C1A-C7F2EA676524}"/>
              </a:ext>
            </a:extLst>
          </p:cNvPr>
          <p:cNvSpPr/>
          <p:nvPr/>
        </p:nvSpPr>
        <p:spPr>
          <a:xfrm rot="10800000">
            <a:off x="3909859" y="3258808"/>
            <a:ext cx="2571750" cy="432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E890E-4539-4AAD-9DA6-D07169C27165}"/>
              </a:ext>
            </a:extLst>
          </p:cNvPr>
          <p:cNvSpPr txBox="1"/>
          <p:nvPr/>
        </p:nvSpPr>
        <p:spPr>
          <a:xfrm>
            <a:off x="4446363" y="2173331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URL + VERB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FA923-EACB-41EF-AB71-43B4DDC41D45}"/>
              </a:ext>
            </a:extLst>
          </p:cNvPr>
          <p:cNvSpPr txBox="1"/>
          <p:nvPr/>
        </p:nvSpPr>
        <p:spPr>
          <a:xfrm>
            <a:off x="4041604" y="3810959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STATUS + MESSAGE</a:t>
            </a:r>
          </a:p>
        </p:txBody>
      </p:sp>
    </p:spTree>
    <p:extLst>
      <p:ext uri="{BB962C8B-B14F-4D97-AF65-F5344CB8AC3E}">
        <p14:creationId xmlns:p14="http://schemas.microsoft.com/office/powerpoint/2010/main" val="171522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B799-AB19-455E-9F2A-DD9605AB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Verbs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CDE3-D082-4874-94D4-5EEDD4B5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Retrieves a resource from the server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Creates a new resource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Modifies an existing resource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Removes a resource from the server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5F41-4E9A-47A6-9AEB-B62C57F2CFF0}"/>
              </a:ext>
            </a:extLst>
          </p:cNvPr>
          <p:cNvSpPr txBox="1"/>
          <p:nvPr/>
        </p:nvSpPr>
        <p:spPr>
          <a:xfrm>
            <a:off x="240293" y="905470"/>
            <a:ext cx="71205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B4633-24A7-4E19-A624-7ED3505DC06D}"/>
              </a:ext>
            </a:extLst>
          </p:cNvPr>
          <p:cNvSpPr txBox="1"/>
          <p:nvPr/>
        </p:nvSpPr>
        <p:spPr>
          <a:xfrm>
            <a:off x="240293" y="2074726"/>
            <a:ext cx="883575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E819A-9A44-4F71-A87A-5F0C53341B79}"/>
              </a:ext>
            </a:extLst>
          </p:cNvPr>
          <p:cNvSpPr txBox="1"/>
          <p:nvPr/>
        </p:nvSpPr>
        <p:spPr>
          <a:xfrm>
            <a:off x="240293" y="3523379"/>
            <a:ext cx="699230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chemeClr val="bg1"/>
                </a:solidFill>
              </a:rPr>
              <a:t>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46E77-D2A6-4436-968A-E0CD4A04F433}"/>
              </a:ext>
            </a:extLst>
          </p:cNvPr>
          <p:cNvSpPr txBox="1"/>
          <p:nvPr/>
        </p:nvSpPr>
        <p:spPr>
          <a:xfrm>
            <a:off x="240293" y="4972032"/>
            <a:ext cx="1184940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chemeClr val="bg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32484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93F4-64C6-4521-BBCF-6D74F622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== request - response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838DC-B777-4C1C-B278-198A8E4F964C}"/>
              </a:ext>
            </a:extLst>
          </p:cNvPr>
          <p:cNvSpPr txBox="1"/>
          <p:nvPr/>
        </p:nvSpPr>
        <p:spPr>
          <a:xfrm>
            <a:off x="285750" y="885825"/>
            <a:ext cx="1543050" cy="523220"/>
          </a:xfrm>
          <a:prstGeom prst="rect">
            <a:avLst/>
          </a:prstGeom>
          <a:solidFill>
            <a:srgbClr val="12A8C8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545C2-B101-4713-955B-C0DBA0D37F9C}"/>
              </a:ext>
            </a:extLst>
          </p:cNvPr>
          <p:cNvSpPr/>
          <p:nvPr/>
        </p:nvSpPr>
        <p:spPr>
          <a:xfrm>
            <a:off x="285749" y="1525512"/>
            <a:ext cx="146589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latin typeface="Lucida Console" panose="020B0609040504020204" pitchFamily="49" charset="0"/>
              </a:rPr>
              <a:t>GET </a:t>
            </a:r>
            <a:r>
              <a:rPr lang="nl-BE" dirty="0">
                <a:latin typeface="Lucida Console" panose="020B0609040504020204" pitchFamily="49" charset="0"/>
                <a:hlinkClick r:id="rId2"/>
              </a:rPr>
              <a:t>http://www.elmos.be/experts/ HTTP/1.1</a:t>
            </a:r>
          </a:p>
          <a:p>
            <a:r>
              <a:rPr lang="nl-BE" dirty="0">
                <a:latin typeface="Lucida Console" panose="020B0609040504020204" pitchFamily="49" charset="0"/>
              </a:rPr>
              <a:t>Host: </a:t>
            </a:r>
            <a:r>
              <a:rPr lang="nl-BE" dirty="0">
                <a:latin typeface="Lucida Console" panose="020B0609040504020204" pitchFamily="49" charset="0"/>
                <a:hlinkClick r:id="rId3"/>
              </a:rPr>
              <a:t>www.elmos.be</a:t>
            </a:r>
          </a:p>
          <a:p>
            <a:r>
              <a:rPr lang="nl-BE" dirty="0">
                <a:latin typeface="Lucida Console" panose="020B0609040504020204" pitchFamily="49" charset="0"/>
              </a:rPr>
              <a:t>Connection: keep-alive</a:t>
            </a:r>
          </a:p>
          <a:p>
            <a:r>
              <a:rPr lang="nl-BE" dirty="0">
                <a:latin typeface="Lucida Console" panose="020B0609040504020204" pitchFamily="49" charset="0"/>
              </a:rPr>
              <a:t>User-Agent: Mozilla/5.0 (Windows NT 10.0; Win64; x64) AppleWebKit/537.36 (KHTML, like Gecko) Chrome/63.0.3239.132 Safari/537.36</a:t>
            </a:r>
          </a:p>
          <a:p>
            <a:r>
              <a:rPr lang="nl-BE" dirty="0">
                <a:latin typeface="Lucida Console" panose="020B0609040504020204" pitchFamily="49" charset="0"/>
              </a:rPr>
              <a:t>Accept: text/html,application/xhtml+xml,application/xml;q=0.9,image/webp,image/apng,*/*;q=0.8</a:t>
            </a:r>
          </a:p>
          <a:p>
            <a:r>
              <a:rPr lang="nl-BE" dirty="0">
                <a:latin typeface="Lucida Console" panose="020B0609040504020204" pitchFamily="49" charset="0"/>
              </a:rPr>
              <a:t>Accept-Encoding: gzip, deflate</a:t>
            </a:r>
          </a:p>
          <a:p>
            <a:r>
              <a:rPr lang="nl-BE" dirty="0">
                <a:latin typeface="Lucida Console" panose="020B0609040504020204" pitchFamily="49" charset="0"/>
              </a:rPr>
              <a:t>Accept-Language: en-US,en;q=0.9</a:t>
            </a:r>
          </a:p>
          <a:p>
            <a:r>
              <a:rPr lang="nl-BE" dirty="0">
                <a:latin typeface="Lucida Console" panose="020B0609040504020204" pitchFamily="49" charset="0"/>
              </a:rPr>
              <a:t>Cookie: __...</a:t>
            </a:r>
          </a:p>
          <a:p>
            <a:endParaRPr lang="nl-BE" dirty="0">
              <a:latin typeface="Lucida Console" panose="020B0609040504020204" pitchFamily="49" charset="0"/>
            </a:endParaRPr>
          </a:p>
          <a:p>
            <a:endParaRPr lang="nl-BE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2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09AC-DF94-4961-8FF2-F6E062AE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Status codes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FC8644-7E7D-42D6-AD77-5DE340DB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1xx Informational</a:t>
            </a:r>
          </a:p>
          <a:p>
            <a:r>
              <a:rPr lang="nl-BE" dirty="0"/>
              <a:t>2xx Success</a:t>
            </a:r>
          </a:p>
          <a:p>
            <a:r>
              <a:rPr lang="nl-BE" dirty="0"/>
              <a:t>3xx Redirection</a:t>
            </a:r>
          </a:p>
          <a:p>
            <a:r>
              <a:rPr lang="nl-BE" dirty="0"/>
              <a:t>4xx Client Error</a:t>
            </a:r>
          </a:p>
          <a:p>
            <a:r>
              <a:rPr lang="nl-BE" dirty="0"/>
              <a:t>5xx Server Error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>
                <a:hlinkClick r:id="rId2"/>
              </a:rPr>
              <a:t>https://httpstatuses.com/</a:t>
            </a:r>
            <a:endParaRPr lang="nl-BE" dirty="0"/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4219-347E-489B-A91A-F8F2B8BC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23" y="494831"/>
            <a:ext cx="3354396" cy="51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ASP.NET Core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59711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0183C-32EC-4B44-9C70-D9EB1EE5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3" y="1488300"/>
            <a:ext cx="10464800" cy="30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8ED56A-C93C-46BC-99E0-BA01D2B0890E}"/>
              </a:ext>
            </a:extLst>
          </p:cNvPr>
          <p:cNvSpPr txBox="1"/>
          <p:nvPr/>
        </p:nvSpPr>
        <p:spPr>
          <a:xfrm>
            <a:off x="-750887" y="19467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nl-BE" sz="4800" b="1" dirty="0">
                <a:solidFill>
                  <a:prstClr val="black"/>
                </a:solidFill>
                <a:latin typeface="Calibri" panose="020F0502020204030204"/>
              </a:rPr>
              <a:t>ASP.NET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D0CD9C-011B-4082-A86B-25A5A32E2D35}"/>
              </a:ext>
            </a:extLst>
          </p:cNvPr>
          <p:cNvCxnSpPr/>
          <p:nvPr/>
        </p:nvCxnSpPr>
        <p:spPr>
          <a:xfrm>
            <a:off x="4000590" y="2687669"/>
            <a:ext cx="264024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B5B35E-A68E-4E12-B110-689FFE45CC33}"/>
              </a:ext>
            </a:extLst>
          </p:cNvPr>
          <p:cNvCxnSpPr/>
          <p:nvPr/>
        </p:nvCxnSpPr>
        <p:spPr>
          <a:xfrm>
            <a:off x="4000590" y="2734051"/>
            <a:ext cx="264024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538DE3-B076-4A53-9E7A-50156297D880}"/>
              </a:ext>
            </a:extLst>
          </p:cNvPr>
          <p:cNvSpPr txBox="1"/>
          <p:nvPr/>
        </p:nvSpPr>
        <p:spPr>
          <a:xfrm>
            <a:off x="-750887" y="29000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nl-BE" sz="2000" dirty="0">
                <a:solidFill>
                  <a:prstClr val="black"/>
                </a:solidFill>
                <a:latin typeface="Calibri" panose="020F0502020204030204"/>
              </a:rPr>
              <a:t>Convert winform developers</a:t>
            </a:r>
          </a:p>
          <a:p>
            <a:pPr algn="ctr" defTabSz="914400"/>
            <a:r>
              <a:rPr lang="nl-BE" sz="2000" dirty="0">
                <a:solidFill>
                  <a:prstClr val="black"/>
                </a:solidFill>
                <a:latin typeface="Calibri" panose="020F0502020204030204"/>
              </a:rPr>
              <a:t>into web developers</a:t>
            </a:r>
          </a:p>
        </p:txBody>
      </p:sp>
    </p:spTree>
    <p:extLst>
      <p:ext uri="{BB962C8B-B14F-4D97-AF65-F5344CB8AC3E}">
        <p14:creationId xmlns:p14="http://schemas.microsoft.com/office/powerpoint/2010/main" val="46472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not amused animated gif">
            <a:extLst>
              <a:ext uri="{FF2B5EF4-FFF2-40B4-BE49-F238E27FC236}">
                <a16:creationId xmlns:a16="http://schemas.microsoft.com/office/drawing/2014/main" id="{90C18C63-417D-42E1-9C91-D7AE5D481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31" y="145663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78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BC7D9D-7EB0-4F77-AE13-36C5B9FEB267}"/>
              </a:ext>
            </a:extLst>
          </p:cNvPr>
          <p:cNvSpPr txBox="1"/>
          <p:nvPr/>
        </p:nvSpPr>
        <p:spPr>
          <a:xfrm>
            <a:off x="-751681" y="19467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b="1" dirty="0"/>
              <a:t>ASP.NET 3.5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2D5560-760C-4310-ADFB-DB7F7B981944}"/>
              </a:ext>
            </a:extLst>
          </p:cNvPr>
          <p:cNvCxnSpPr/>
          <p:nvPr/>
        </p:nvCxnSpPr>
        <p:spPr>
          <a:xfrm>
            <a:off x="3846823" y="2687669"/>
            <a:ext cx="2955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D68116-2B56-47E5-A322-DEF7A94EB475}"/>
              </a:ext>
            </a:extLst>
          </p:cNvPr>
          <p:cNvCxnSpPr/>
          <p:nvPr/>
        </p:nvCxnSpPr>
        <p:spPr>
          <a:xfrm>
            <a:off x="3846823" y="2734051"/>
            <a:ext cx="29552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D7E367-CDF0-47BD-B16D-27A7C9933EE4}"/>
              </a:ext>
            </a:extLst>
          </p:cNvPr>
          <p:cNvSpPr txBox="1"/>
          <p:nvPr/>
        </p:nvSpPr>
        <p:spPr>
          <a:xfrm>
            <a:off x="-751681" y="29000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/>
              <a:t>It is getting interesting</a:t>
            </a:r>
          </a:p>
          <a:p>
            <a:pPr algn="ctr"/>
            <a:r>
              <a:rPr lang="nl-BE" sz="2000" dirty="0"/>
              <a:t>Asynchrone requests - AJAX</a:t>
            </a:r>
          </a:p>
        </p:txBody>
      </p:sp>
    </p:spTree>
    <p:extLst>
      <p:ext uri="{BB962C8B-B14F-4D97-AF65-F5344CB8AC3E}">
        <p14:creationId xmlns:p14="http://schemas.microsoft.com/office/powerpoint/2010/main" val="2339017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47C01-EA99-43F9-BAAC-125A57E998F8}"/>
              </a:ext>
            </a:extLst>
          </p:cNvPr>
          <p:cNvSpPr txBox="1"/>
          <p:nvPr/>
        </p:nvSpPr>
        <p:spPr>
          <a:xfrm>
            <a:off x="-751681" y="19467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b="1" dirty="0"/>
              <a:t>ASP.NET vs ASP.NET MVC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47F2C7-AF9C-4301-ACAD-FB2CA8563E5B}"/>
              </a:ext>
            </a:extLst>
          </p:cNvPr>
          <p:cNvCxnSpPr/>
          <p:nvPr/>
        </p:nvCxnSpPr>
        <p:spPr>
          <a:xfrm>
            <a:off x="2210180" y="2687669"/>
            <a:ext cx="6281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288C78-5A94-43B0-B38E-16664DE68E6B}"/>
              </a:ext>
            </a:extLst>
          </p:cNvPr>
          <p:cNvCxnSpPr/>
          <p:nvPr/>
        </p:nvCxnSpPr>
        <p:spPr>
          <a:xfrm>
            <a:off x="2210180" y="2734051"/>
            <a:ext cx="6281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3E26AB-35E2-4DC5-897F-75B45D7A848B}"/>
              </a:ext>
            </a:extLst>
          </p:cNvPr>
          <p:cNvSpPr txBox="1"/>
          <p:nvPr/>
        </p:nvSpPr>
        <p:spPr>
          <a:xfrm>
            <a:off x="-751681" y="290006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/>
              <a:t>Suddenly we had MVC, why?</a:t>
            </a:r>
          </a:p>
        </p:txBody>
      </p:sp>
    </p:spTree>
    <p:extLst>
      <p:ext uri="{BB962C8B-B14F-4D97-AF65-F5344CB8AC3E}">
        <p14:creationId xmlns:p14="http://schemas.microsoft.com/office/powerpoint/2010/main" val="71011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24B68B-3728-4B21-AEC3-1519F8E2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7" y="282028"/>
            <a:ext cx="7892883" cy="54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autocarsreview.com/wp-content/uploads/2011/08/Land-Rover-Defender.jpg">
            <a:extLst>
              <a:ext uri="{FF2B5EF4-FFF2-40B4-BE49-F238E27FC236}">
                <a16:creationId xmlns:a16="http://schemas.microsoft.com/office/drawing/2014/main" id="{F8304471-A372-464D-97D0-FA5B1D5C7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7252"/>
            <a:ext cx="12192000" cy="8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5E23B0-82D5-4667-A26D-9F3D1AD182CB}"/>
              </a:ext>
            </a:extLst>
          </p:cNvPr>
          <p:cNvSpPr txBox="1"/>
          <p:nvPr/>
        </p:nvSpPr>
        <p:spPr>
          <a:xfrm>
            <a:off x="0" y="4284858"/>
            <a:ext cx="10688638" cy="83099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/>
              <a:t>ASP.NET is like driving a safe car. Protects you from everything, </a:t>
            </a:r>
          </a:p>
          <a:p>
            <a:pPr algn="ctr"/>
            <a:r>
              <a:rPr lang="nl-BE" sz="2400" dirty="0"/>
              <a:t>but it comes with a cost</a:t>
            </a:r>
          </a:p>
        </p:txBody>
      </p:sp>
    </p:spTree>
    <p:extLst>
      <p:ext uri="{BB962C8B-B14F-4D97-AF65-F5344CB8AC3E}">
        <p14:creationId xmlns:p14="http://schemas.microsoft.com/office/powerpoint/2010/main" val="3959524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DC335-CC16-436D-9C0B-0AF8DFE0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0" y="-177800"/>
            <a:ext cx="14582128" cy="689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07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sydney-motorcycles.befoundonline.com.au/images/sydney_motorcycles.jpg">
            <a:extLst>
              <a:ext uri="{FF2B5EF4-FFF2-40B4-BE49-F238E27FC236}">
                <a16:creationId xmlns:a16="http://schemas.microsoft.com/office/drawing/2014/main" id="{343AAD67-7667-46F2-BEC1-BDF9E828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688638" cy="82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0515E4-7E6B-4BBA-92BC-AF95D817A750}"/>
              </a:ext>
            </a:extLst>
          </p:cNvPr>
          <p:cNvSpPr txBox="1"/>
          <p:nvPr/>
        </p:nvSpPr>
        <p:spPr>
          <a:xfrm>
            <a:off x="-750887" y="4520017"/>
            <a:ext cx="12192000" cy="52322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800" dirty="0"/>
              <a:t>ASP.NET MVC means that you are in control</a:t>
            </a:r>
          </a:p>
        </p:txBody>
      </p:sp>
    </p:spTree>
    <p:extLst>
      <p:ext uri="{BB962C8B-B14F-4D97-AF65-F5344CB8AC3E}">
        <p14:creationId xmlns:p14="http://schemas.microsoft.com/office/powerpoint/2010/main" val="360444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265800-D2A3-4A90-A1E2-BE6971FB9906}"/>
              </a:ext>
            </a:extLst>
          </p:cNvPr>
          <p:cNvSpPr txBox="1"/>
          <p:nvPr/>
        </p:nvSpPr>
        <p:spPr>
          <a:xfrm>
            <a:off x="-751681" y="19467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b="1" dirty="0"/>
              <a:t>So, what about ASP.NET core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C49109-502D-4288-9E18-503CC78FAE4D}"/>
              </a:ext>
            </a:extLst>
          </p:cNvPr>
          <p:cNvCxnSpPr/>
          <p:nvPr/>
        </p:nvCxnSpPr>
        <p:spPr>
          <a:xfrm>
            <a:off x="1801019" y="2687669"/>
            <a:ext cx="7048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FF5EDE-8C69-463A-B66E-4605E080AD6B}"/>
              </a:ext>
            </a:extLst>
          </p:cNvPr>
          <p:cNvCxnSpPr/>
          <p:nvPr/>
        </p:nvCxnSpPr>
        <p:spPr>
          <a:xfrm>
            <a:off x="1801019" y="2734051"/>
            <a:ext cx="7048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57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CC7C-745A-4B47-BE3E-70D2C026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Disadvantages ASP.NET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2E2A-FDF7-44E8-95D7-DBC21E3C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you want to travel fast you only take the necessary items with you</a:t>
            </a:r>
          </a:p>
          <a:p>
            <a:endParaRPr lang="nl-BE" dirty="0"/>
          </a:p>
          <a:p>
            <a:r>
              <a:rPr lang="nl-BE" dirty="0"/>
              <a:t>If you take a look at the ASP.NET MVC framework, lots of features are loaded, even when you don’t need them</a:t>
            </a:r>
          </a:p>
          <a:p>
            <a:pPr lvl="1"/>
            <a:r>
              <a:rPr lang="nl-BE" dirty="0"/>
              <a:t>Logging</a:t>
            </a:r>
          </a:p>
          <a:p>
            <a:pPr lvl="1"/>
            <a:r>
              <a:rPr lang="nl-BE" dirty="0"/>
              <a:t>Authentication</a:t>
            </a:r>
          </a:p>
          <a:p>
            <a:pPr lvl="1"/>
            <a:r>
              <a:rPr lang="nl-BE" dirty="0"/>
              <a:t>Databases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5630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82EA-B94A-4C53-9CD2-6BD06712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From ASP.NET to ASP.NET Core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0969-D83F-49BD-BDE1-FD18BDA5B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Microsoft uses an opt-in model</a:t>
            </a:r>
          </a:p>
          <a:p>
            <a:pPr lvl="1"/>
            <a:r>
              <a:rPr lang="nl-BE" sz="2000" dirty="0"/>
              <a:t>Choose what you need</a:t>
            </a:r>
          </a:p>
          <a:p>
            <a:pPr lvl="1"/>
            <a:endParaRPr lang="nl-BE" dirty="0"/>
          </a:p>
          <a:p>
            <a:r>
              <a:rPr lang="nl-BE" dirty="0"/>
              <a:t>The only thing you need is something to handle an incoming request</a:t>
            </a:r>
          </a:p>
          <a:p>
            <a:pPr lvl="1"/>
            <a:r>
              <a:rPr lang="nl-BE" sz="2000" dirty="0"/>
              <a:t>CORE functionality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097202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323E-D8AA-42C6-B968-0D67B0D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big picture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AA5C9-D5C9-4B6A-8275-9E255440967E}"/>
              </a:ext>
            </a:extLst>
          </p:cNvPr>
          <p:cNvSpPr/>
          <p:nvPr/>
        </p:nvSpPr>
        <p:spPr>
          <a:xfrm>
            <a:off x="145044" y="4419600"/>
            <a:ext cx="10398552" cy="777240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Compilers en runtime componenten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(.NET Compiler Platform: Roslyn, C#, VB, F# languages)</a:t>
            </a:r>
          </a:p>
        </p:txBody>
      </p:sp>
    </p:spTree>
    <p:extLst>
      <p:ext uri="{BB962C8B-B14F-4D97-AF65-F5344CB8AC3E}">
        <p14:creationId xmlns:p14="http://schemas.microsoft.com/office/powerpoint/2010/main" val="1734111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323E-D8AA-42C6-B968-0D67B0D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big picture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AA5C9-D5C9-4B6A-8275-9E255440967E}"/>
              </a:ext>
            </a:extLst>
          </p:cNvPr>
          <p:cNvSpPr/>
          <p:nvPr/>
        </p:nvSpPr>
        <p:spPr>
          <a:xfrm>
            <a:off x="145044" y="4419600"/>
            <a:ext cx="10398552" cy="777240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Compilers en runtime componenten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(.NET Compiler Platform: Roslyn, C#, VB, F# languages)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BD6EE4-BB33-4E02-B0CB-A598D19BA4B6}"/>
              </a:ext>
            </a:extLst>
          </p:cNvPr>
          <p:cNvSpPr/>
          <p:nvPr/>
        </p:nvSpPr>
        <p:spPr>
          <a:xfrm>
            <a:off x="145043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 libraries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0A5B8-0CC0-4913-9C49-736E88334205}"/>
              </a:ext>
            </a:extLst>
          </p:cNvPr>
          <p:cNvSpPr/>
          <p:nvPr/>
        </p:nvSpPr>
        <p:spPr>
          <a:xfrm>
            <a:off x="5441654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 libraries</a:t>
            </a:r>
          </a:p>
        </p:txBody>
      </p:sp>
    </p:spTree>
    <p:extLst>
      <p:ext uri="{BB962C8B-B14F-4D97-AF65-F5344CB8AC3E}">
        <p14:creationId xmlns:p14="http://schemas.microsoft.com/office/powerpoint/2010/main" val="1597125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323E-D8AA-42C6-B968-0D67B0D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big picture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AA5C9-D5C9-4B6A-8275-9E255440967E}"/>
              </a:ext>
            </a:extLst>
          </p:cNvPr>
          <p:cNvSpPr/>
          <p:nvPr/>
        </p:nvSpPr>
        <p:spPr>
          <a:xfrm>
            <a:off x="145044" y="4419600"/>
            <a:ext cx="10398552" cy="777240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Compilers en runtime componenten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(.NET Compiler Platform: Roslyn, C#, VB, F# languages)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BD6EE4-BB33-4E02-B0CB-A598D19BA4B6}"/>
              </a:ext>
            </a:extLst>
          </p:cNvPr>
          <p:cNvSpPr/>
          <p:nvPr/>
        </p:nvSpPr>
        <p:spPr>
          <a:xfrm>
            <a:off x="145043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 libraries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0A5B8-0CC0-4913-9C49-736E88334205}"/>
              </a:ext>
            </a:extLst>
          </p:cNvPr>
          <p:cNvSpPr/>
          <p:nvPr/>
        </p:nvSpPr>
        <p:spPr>
          <a:xfrm>
            <a:off x="5441654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 libraries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5F5E7-0A7A-48F5-8CD6-16B5EA9820A0}"/>
              </a:ext>
            </a:extLst>
          </p:cNvPr>
          <p:cNvSpPr/>
          <p:nvPr/>
        </p:nvSpPr>
        <p:spPr>
          <a:xfrm>
            <a:off x="145043" y="2613660"/>
            <a:ext cx="5101942" cy="7772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 4.6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75C62-C7E0-46D9-8B18-AF3122F857DB}"/>
              </a:ext>
            </a:extLst>
          </p:cNvPr>
          <p:cNvSpPr/>
          <p:nvPr/>
        </p:nvSpPr>
        <p:spPr>
          <a:xfrm>
            <a:off x="5441654" y="2613660"/>
            <a:ext cx="5101942" cy="7772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276437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323E-D8AA-42C6-B968-0D67B0D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big picture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AA5C9-D5C9-4B6A-8275-9E255440967E}"/>
              </a:ext>
            </a:extLst>
          </p:cNvPr>
          <p:cNvSpPr/>
          <p:nvPr/>
        </p:nvSpPr>
        <p:spPr>
          <a:xfrm>
            <a:off x="145044" y="4419600"/>
            <a:ext cx="10398552" cy="777240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Compilers en runtime componenten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(.NET Compiler Platform: Roslyn, C#, VB, F# languages)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BD6EE4-BB33-4E02-B0CB-A598D19BA4B6}"/>
              </a:ext>
            </a:extLst>
          </p:cNvPr>
          <p:cNvSpPr/>
          <p:nvPr/>
        </p:nvSpPr>
        <p:spPr>
          <a:xfrm>
            <a:off x="145043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 libraries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0A5B8-0CC0-4913-9C49-736E88334205}"/>
              </a:ext>
            </a:extLst>
          </p:cNvPr>
          <p:cNvSpPr/>
          <p:nvPr/>
        </p:nvSpPr>
        <p:spPr>
          <a:xfrm>
            <a:off x="5441654" y="3535680"/>
            <a:ext cx="5101942" cy="777240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 libraries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5F5E7-0A7A-48F5-8CD6-16B5EA9820A0}"/>
              </a:ext>
            </a:extLst>
          </p:cNvPr>
          <p:cNvSpPr/>
          <p:nvPr/>
        </p:nvSpPr>
        <p:spPr>
          <a:xfrm>
            <a:off x="145043" y="2613660"/>
            <a:ext cx="5101942" cy="7772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Framework 4.6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75C62-C7E0-46D9-8B18-AF3122F857DB}"/>
              </a:ext>
            </a:extLst>
          </p:cNvPr>
          <p:cNvSpPr/>
          <p:nvPr/>
        </p:nvSpPr>
        <p:spPr>
          <a:xfrm>
            <a:off x="5441654" y="2613660"/>
            <a:ext cx="5101942" cy="7772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EFB9D-8B04-419C-BD30-58A65935E165}"/>
              </a:ext>
            </a:extLst>
          </p:cNvPr>
          <p:cNvSpPr/>
          <p:nvPr/>
        </p:nvSpPr>
        <p:spPr>
          <a:xfrm>
            <a:off x="145044" y="1691640"/>
            <a:ext cx="5101942" cy="77724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ASP.NET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F423AF-5A8A-4949-A54F-0BCAE2702270}"/>
              </a:ext>
            </a:extLst>
          </p:cNvPr>
          <p:cNvSpPr/>
          <p:nvPr/>
        </p:nvSpPr>
        <p:spPr>
          <a:xfrm>
            <a:off x="5441654" y="1691640"/>
            <a:ext cx="5101942" cy="77724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14129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2404D-B69A-431B-9D8C-8B9174E6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69" y="2044700"/>
            <a:ext cx="4430050" cy="3046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F8E41-53D4-420C-8ABC-1C517A5484A1}"/>
              </a:ext>
            </a:extLst>
          </p:cNvPr>
          <p:cNvSpPr txBox="1"/>
          <p:nvPr/>
        </p:nvSpPr>
        <p:spPr>
          <a:xfrm>
            <a:off x="2220624" y="625614"/>
            <a:ext cx="1641603" cy="707886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DF59E-111C-4CD7-948C-E436C42C1BC3}"/>
              </a:ext>
            </a:extLst>
          </p:cNvPr>
          <p:cNvSpPr txBox="1"/>
          <p:nvPr/>
        </p:nvSpPr>
        <p:spPr>
          <a:xfrm>
            <a:off x="8003822" y="625614"/>
            <a:ext cx="1322991" cy="707886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BACK</a:t>
            </a:r>
          </a:p>
        </p:txBody>
      </p:sp>
      <p:pic>
        <p:nvPicPr>
          <p:cNvPr id="5" name="Picture 2" descr="Image result for server png">
            <a:extLst>
              <a:ext uri="{FF2B5EF4-FFF2-40B4-BE49-F238E27FC236}">
                <a16:creationId xmlns:a16="http://schemas.microsoft.com/office/drawing/2014/main" id="{BF9A18AA-346A-4B00-AECD-907A9622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55" y="1657391"/>
            <a:ext cx="3468511" cy="37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6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72AEA-04DA-43E3-A217-83BA5BF4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" y="489208"/>
            <a:ext cx="10566645" cy="45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3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6429-2078-40E5-B30A-387A061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Opt-in model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C1D43-D300-4403-9E3E-BA85FF3C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1" y="980880"/>
            <a:ext cx="6070436" cy="45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51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E329F-6A44-4E8B-A4F7-15368721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82" y="980880"/>
            <a:ext cx="6052956" cy="4568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E6429-2078-40E5-B30A-387A061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Opt-in model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8561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6429-2078-40E5-B30A-387A0619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Opt-in model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C1D43-D300-4403-9E3E-BA85FF3C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1" y="980880"/>
            <a:ext cx="6070436" cy="45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57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A130-0476-40B8-87D5-7B670BF7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Opt-in model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C489-B7BA-49A6-8C1F-3287E2FE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62" y="1012404"/>
            <a:ext cx="6368819" cy="45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0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CD17-6BA2-474D-9E1E-BB719C9D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Other big advantage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59039-4A3F-428A-A257-E328C347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Platform</a:t>
            </a:r>
          </a:p>
          <a:p>
            <a:endParaRPr lang="nl-BE" dirty="0"/>
          </a:p>
          <a:p>
            <a:r>
              <a:rPr lang="nl-BE" dirty="0"/>
              <a:t>.NET can only be installed on a Windows Machine</a:t>
            </a:r>
          </a:p>
          <a:p>
            <a:endParaRPr lang="nl-BE" dirty="0"/>
          </a:p>
          <a:p>
            <a:r>
              <a:rPr lang="nl-BE" dirty="0"/>
              <a:t>.NET core can be installed in multiple platforms</a:t>
            </a:r>
          </a:p>
          <a:p>
            <a:pPr lvl="1"/>
            <a:r>
              <a:rPr lang="nl-BE" sz="2000" dirty="0"/>
              <a:t>Linux</a:t>
            </a:r>
          </a:p>
          <a:p>
            <a:pPr lvl="1"/>
            <a:r>
              <a:rPr lang="nl-BE" sz="2000" dirty="0"/>
              <a:t>Apple</a:t>
            </a:r>
          </a:p>
          <a:p>
            <a:pPr lvl="1"/>
            <a:r>
              <a:rPr lang="nl-BE" sz="2000" dirty="0"/>
              <a:t>Windows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27189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18D3-F33B-4CAB-A56D-25D261ED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 nutshell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6475D-81C8-4F30-A19A-E571519A9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Optimized </a:t>
            </a:r>
            <a:r>
              <a:rPr lang="nl-BE" dirty="0"/>
              <a:t>through modularity</a:t>
            </a:r>
          </a:p>
          <a:p>
            <a:endParaRPr lang="nl-BE" dirty="0"/>
          </a:p>
          <a:p>
            <a:r>
              <a:rPr lang="nl-BE" dirty="0"/>
              <a:t>Can be used for </a:t>
            </a:r>
            <a:r>
              <a:rPr lang="nl-BE" b="1" dirty="0"/>
              <a:t>Web Applications or Web APIs</a:t>
            </a:r>
          </a:p>
          <a:p>
            <a:endParaRPr lang="nl-BE" dirty="0"/>
          </a:p>
          <a:p>
            <a:r>
              <a:rPr lang="nl-BE" b="1" dirty="0"/>
              <a:t>Cross-platform</a:t>
            </a:r>
          </a:p>
          <a:p>
            <a:endParaRPr lang="nl-BE" dirty="0"/>
          </a:p>
          <a:p>
            <a:r>
              <a:rPr lang="nl-BE" b="1" dirty="0"/>
              <a:t>Open source</a:t>
            </a:r>
          </a:p>
          <a:p>
            <a:endParaRPr lang="nl-BE" dirty="0"/>
          </a:p>
          <a:p>
            <a:r>
              <a:rPr lang="nl-BE" b="1" dirty="0"/>
              <a:t>Community</a:t>
            </a:r>
            <a:r>
              <a:rPr lang="nl-BE" dirty="0"/>
              <a:t> based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3427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95EB-CA60-4F6E-BCD2-403C4B53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 empty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D893D-22B6-44A7-9DC2-30BC22D0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909" y="675254"/>
            <a:ext cx="2905125" cy="51625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480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Anatomy of an ASP.NET Web Application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3599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50C7D-4D38-4039-9038-CD89D5600A82}"/>
              </a:ext>
            </a:extLst>
          </p:cNvPr>
          <p:cNvSpPr/>
          <p:nvPr/>
        </p:nvSpPr>
        <p:spPr>
          <a:xfrm>
            <a:off x="1657400" y="1276018"/>
            <a:ext cx="2160240" cy="2160240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b="1" dirty="0"/>
              <a:t>WEB FRAMEWORK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5C5D-9A5B-4D29-8908-F88F8FC116E9}"/>
              </a:ext>
            </a:extLst>
          </p:cNvPr>
          <p:cNvSpPr/>
          <p:nvPr/>
        </p:nvSpPr>
        <p:spPr>
          <a:xfrm>
            <a:off x="6697960" y="1276018"/>
            <a:ext cx="2160240" cy="2160240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b="1" dirty="0"/>
              <a:t>WEB SERVER</a:t>
            </a:r>
          </a:p>
        </p:txBody>
      </p:sp>
      <p:sp>
        <p:nvSpPr>
          <p:cNvPr id="6" name="Left-Right Arrow 6">
            <a:extLst>
              <a:ext uri="{FF2B5EF4-FFF2-40B4-BE49-F238E27FC236}">
                <a16:creationId xmlns:a16="http://schemas.microsoft.com/office/drawing/2014/main" id="{9FAF2EFB-1FE0-4874-B320-E64402D81A10}"/>
              </a:ext>
            </a:extLst>
          </p:cNvPr>
          <p:cNvSpPr/>
          <p:nvPr/>
        </p:nvSpPr>
        <p:spPr>
          <a:xfrm>
            <a:off x="4141676" y="2068106"/>
            <a:ext cx="2232248" cy="360040"/>
          </a:xfrm>
          <a:prstGeom prst="leftRightArrow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BE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99B4765-47BE-4868-9D63-B7427AA96AC9}"/>
              </a:ext>
            </a:extLst>
          </p:cNvPr>
          <p:cNvSpPr txBox="1"/>
          <p:nvPr/>
        </p:nvSpPr>
        <p:spPr>
          <a:xfrm>
            <a:off x="2282415" y="4023990"/>
            <a:ext cx="6125395" cy="461665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How do you communicate with a webserver</a:t>
            </a:r>
          </a:p>
        </p:txBody>
      </p:sp>
    </p:spTree>
    <p:extLst>
      <p:ext uri="{BB962C8B-B14F-4D97-AF65-F5344CB8AC3E}">
        <p14:creationId xmlns:p14="http://schemas.microsoft.com/office/powerpoint/2010/main" val="108479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2404D-B69A-431B-9D8C-8B9174E6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69" y="2044700"/>
            <a:ext cx="4430050" cy="3046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F8E41-53D4-420C-8ABC-1C517A5484A1}"/>
              </a:ext>
            </a:extLst>
          </p:cNvPr>
          <p:cNvSpPr txBox="1"/>
          <p:nvPr/>
        </p:nvSpPr>
        <p:spPr>
          <a:xfrm>
            <a:off x="2220624" y="625614"/>
            <a:ext cx="1641603" cy="707886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DF59E-111C-4CD7-948C-E436C42C1BC3}"/>
              </a:ext>
            </a:extLst>
          </p:cNvPr>
          <p:cNvSpPr txBox="1"/>
          <p:nvPr/>
        </p:nvSpPr>
        <p:spPr>
          <a:xfrm>
            <a:off x="8003822" y="625614"/>
            <a:ext cx="1322991" cy="707886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BACK</a:t>
            </a:r>
          </a:p>
        </p:txBody>
      </p:sp>
      <p:pic>
        <p:nvPicPr>
          <p:cNvPr id="5" name="Picture 2" descr="Image result for server png">
            <a:extLst>
              <a:ext uri="{FF2B5EF4-FFF2-40B4-BE49-F238E27FC236}">
                <a16:creationId xmlns:a16="http://schemas.microsoft.com/office/drawing/2014/main" id="{BF9A18AA-346A-4B00-AECD-907A9622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55" y="1657391"/>
            <a:ext cx="3468511" cy="37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F44CD3-AE20-4D76-AEC7-0CA6A0DBE1EB}"/>
              </a:ext>
            </a:extLst>
          </p:cNvPr>
          <p:cNvSpPr/>
          <p:nvPr/>
        </p:nvSpPr>
        <p:spPr>
          <a:xfrm>
            <a:off x="914269" y="2044700"/>
            <a:ext cx="4430844" cy="3046589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539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50C7D-4D38-4039-9038-CD89D5600A82}"/>
              </a:ext>
            </a:extLst>
          </p:cNvPr>
          <p:cNvSpPr/>
          <p:nvPr/>
        </p:nvSpPr>
        <p:spPr>
          <a:xfrm>
            <a:off x="1657400" y="1276018"/>
            <a:ext cx="2160240" cy="2160240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b="1" dirty="0"/>
              <a:t>WEB FRAMEWORK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5C5D-9A5B-4D29-8908-F88F8FC116E9}"/>
              </a:ext>
            </a:extLst>
          </p:cNvPr>
          <p:cNvSpPr/>
          <p:nvPr/>
        </p:nvSpPr>
        <p:spPr>
          <a:xfrm>
            <a:off x="6697960" y="1276018"/>
            <a:ext cx="2160240" cy="2160240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b="1" dirty="0"/>
              <a:t>WEB SERVER</a:t>
            </a:r>
          </a:p>
        </p:txBody>
      </p:sp>
      <p:sp>
        <p:nvSpPr>
          <p:cNvPr id="6" name="Left-Right Arrow 6">
            <a:extLst>
              <a:ext uri="{FF2B5EF4-FFF2-40B4-BE49-F238E27FC236}">
                <a16:creationId xmlns:a16="http://schemas.microsoft.com/office/drawing/2014/main" id="{9FAF2EFB-1FE0-4874-B320-E64402D81A10}"/>
              </a:ext>
            </a:extLst>
          </p:cNvPr>
          <p:cNvSpPr/>
          <p:nvPr/>
        </p:nvSpPr>
        <p:spPr>
          <a:xfrm>
            <a:off x="4141676" y="2068106"/>
            <a:ext cx="2232248" cy="360040"/>
          </a:xfrm>
          <a:prstGeom prst="leftRightArrow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BE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99B4765-47BE-4868-9D63-B7427AA96AC9}"/>
              </a:ext>
            </a:extLst>
          </p:cNvPr>
          <p:cNvSpPr txBox="1"/>
          <p:nvPr/>
        </p:nvSpPr>
        <p:spPr>
          <a:xfrm>
            <a:off x="2282415" y="4023990"/>
            <a:ext cx="6125395" cy="461665"/>
          </a:xfrm>
          <a:prstGeom prst="rect">
            <a:avLst/>
          </a:prstGeom>
          <a:solidFill>
            <a:srgbClr val="12A8C8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How do you communicate with a webserver</a:t>
            </a:r>
          </a:p>
        </p:txBody>
      </p:sp>
      <p:pic>
        <p:nvPicPr>
          <p:cNvPr id="8" name="Picture 4" descr="Image result for asp.net core logo">
            <a:extLst>
              <a:ext uri="{FF2B5EF4-FFF2-40B4-BE49-F238E27FC236}">
                <a16:creationId xmlns:a16="http://schemas.microsoft.com/office/drawing/2014/main" id="{6DD8480A-B413-45F6-8DF5-B88B6DBE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15" y="550358"/>
            <a:ext cx="897042" cy="6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iis logo png web server">
            <a:extLst>
              <a:ext uri="{FF2B5EF4-FFF2-40B4-BE49-F238E27FC236}">
                <a16:creationId xmlns:a16="http://schemas.microsoft.com/office/drawing/2014/main" id="{AB5F2757-9635-4262-90E6-C324F9BA1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32" y="-28640"/>
            <a:ext cx="1833768" cy="18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50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upload.wikimedia.org/wikipedia/en/2/21/IIS_8.5.9431_management_console.png">
            <a:extLst>
              <a:ext uri="{FF2B5EF4-FFF2-40B4-BE49-F238E27FC236}">
                <a16:creationId xmlns:a16="http://schemas.microsoft.com/office/drawing/2014/main" id="{31CF44DC-80C6-4244-85E3-3561215C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80" y="597257"/>
            <a:ext cx="6117239" cy="52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iis logo png web server">
            <a:extLst>
              <a:ext uri="{FF2B5EF4-FFF2-40B4-BE49-F238E27FC236}">
                <a16:creationId xmlns:a16="http://schemas.microsoft.com/office/drawing/2014/main" id="{1C70100A-6676-4575-BEED-9D762C7B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16" y="-410018"/>
            <a:ext cx="1833768" cy="18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41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i.stack.imgur.com/ACqMg.png">
            <a:extLst>
              <a:ext uri="{FF2B5EF4-FFF2-40B4-BE49-F238E27FC236}">
                <a16:creationId xmlns:a16="http://schemas.microsoft.com/office/drawing/2014/main" id="{624A73AE-F2DE-4F29-88B7-BBD4E1DB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11" y="560041"/>
            <a:ext cx="562717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75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sking question">
            <a:extLst>
              <a:ext uri="{FF2B5EF4-FFF2-40B4-BE49-F238E27FC236}">
                <a16:creationId xmlns:a16="http://schemas.microsoft.com/office/drawing/2014/main" id="{12BC25E3-18C4-41FF-A695-9EFCA71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61" y="2441581"/>
            <a:ext cx="6249504" cy="35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F536-3AD2-420B-9E2B-21190D7D8E54}"/>
              </a:ext>
            </a:extLst>
          </p:cNvPr>
          <p:cNvSpPr txBox="1"/>
          <p:nvPr/>
        </p:nvSpPr>
        <p:spPr>
          <a:xfrm>
            <a:off x="984735" y="1368727"/>
            <a:ext cx="9209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Developers like to decide what their application needs</a:t>
            </a:r>
          </a:p>
          <a:p>
            <a:r>
              <a:rPr lang="nl-BE" sz="2400" dirty="0"/>
              <a:t> </a:t>
            </a:r>
          </a:p>
          <a:p>
            <a:r>
              <a:rPr lang="nl-BE" sz="2400" dirty="0"/>
              <a:t>Developers want a light-weight extensible host for their application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845497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1658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F661B5B9-F41C-4B82-AD71-CBAEB08BFEBC}"/>
              </a:ext>
            </a:extLst>
          </p:cNvPr>
          <p:cNvSpPr/>
          <p:nvPr/>
        </p:nvSpPr>
        <p:spPr>
          <a:xfrm>
            <a:off x="8738938" y="1805172"/>
            <a:ext cx="1809549" cy="713236"/>
          </a:xfrm>
          <a:prstGeom prst="borderCallout2">
            <a:avLst>
              <a:gd name="adj1" fmla="val 48440"/>
              <a:gd name="adj2" fmla="val -354"/>
              <a:gd name="adj3" fmla="val 48439"/>
              <a:gd name="adj4" fmla="val -15603"/>
              <a:gd name="adj5" fmla="val 213714"/>
              <a:gd name="adj6" fmla="val -42412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Behandelt het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524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66296-8D3E-4DB6-AEB1-861185E975C3}"/>
              </a:ext>
            </a:extLst>
          </p:cNvPr>
          <p:cNvCxnSpPr>
            <a:cxnSpLocks/>
          </p:cNvCxnSpPr>
          <p:nvPr/>
        </p:nvCxnSpPr>
        <p:spPr>
          <a:xfrm flipH="1">
            <a:off x="1654744" y="3810812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8EBF0E-639E-41A1-A62F-411F60321B80}"/>
              </a:ext>
            </a:extLst>
          </p:cNvPr>
          <p:cNvSpPr txBox="1"/>
          <p:nvPr/>
        </p:nvSpPr>
        <p:spPr>
          <a:xfrm>
            <a:off x="1683619" y="3924529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Uitgaand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1C648CE6-6067-44FE-AD0B-DD69F98C4400}"/>
              </a:ext>
            </a:extLst>
          </p:cNvPr>
          <p:cNvSpPr/>
          <p:nvPr/>
        </p:nvSpPr>
        <p:spPr>
          <a:xfrm>
            <a:off x="8738938" y="1805172"/>
            <a:ext cx="1809549" cy="713236"/>
          </a:xfrm>
          <a:prstGeom prst="borderCallout2">
            <a:avLst>
              <a:gd name="adj1" fmla="val 48440"/>
              <a:gd name="adj2" fmla="val -354"/>
              <a:gd name="adj3" fmla="val 48439"/>
              <a:gd name="adj4" fmla="val -15603"/>
              <a:gd name="adj5" fmla="val 213714"/>
              <a:gd name="adj6" fmla="val -42412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Behandelt het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286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AB04-03A1-4E5C-BC34-76E098651A1A}"/>
              </a:ext>
            </a:extLst>
          </p:cNvPr>
          <p:cNvSpPr txBox="1"/>
          <p:nvPr/>
        </p:nvSpPr>
        <p:spPr>
          <a:xfrm>
            <a:off x="2914942" y="4326946"/>
            <a:ext cx="4849200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700" dirty="0">
                <a:solidFill>
                  <a:schemeClr val="bg1"/>
                </a:solidFill>
              </a:rPr>
              <a:t>Concept of web development</a:t>
            </a:r>
            <a:endParaRPr lang="en-BE" sz="17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3B4BE-CCD8-45E6-AB2D-4BB599C8F47E}"/>
              </a:ext>
            </a:extLst>
          </p:cNvPr>
          <p:cNvSpPr/>
          <p:nvPr/>
        </p:nvSpPr>
        <p:spPr>
          <a:xfrm>
            <a:off x="2924568" y="1272525"/>
            <a:ext cx="4842109" cy="28752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2" descr="http://78.media.tumblr.com/tumblr_lt7hy3XSjQ1qe0eclo1_r26_500.gif">
            <a:extLst>
              <a:ext uri="{FF2B5EF4-FFF2-40B4-BE49-F238E27FC236}">
                <a16:creationId xmlns:a16="http://schemas.microsoft.com/office/drawing/2014/main" id="{945F0770-420A-407B-B35E-E0EFE1A284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069" y="1320650"/>
            <a:ext cx="4762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90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785-EDF6-4DBF-A29A-63B3A019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08E0-824F-43DF-9A39-65F2DA74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Before a request is handled, some extra features are needed</a:t>
            </a:r>
          </a:p>
          <a:p>
            <a:pPr lvl="1"/>
            <a:r>
              <a:rPr lang="nl-BE" sz="2000" dirty="0"/>
              <a:t>Logging</a:t>
            </a:r>
          </a:p>
          <a:p>
            <a:pPr lvl="1"/>
            <a:r>
              <a:rPr lang="nl-BE" sz="2000" dirty="0"/>
              <a:t>Authentication</a:t>
            </a:r>
          </a:p>
          <a:p>
            <a:pPr lvl="1"/>
            <a:r>
              <a:rPr lang="nl-BE" sz="2000" dirty="0"/>
              <a:t>Error handling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541399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66296-8D3E-4DB6-AEB1-861185E975C3}"/>
              </a:ext>
            </a:extLst>
          </p:cNvPr>
          <p:cNvCxnSpPr>
            <a:cxnSpLocks/>
          </p:cNvCxnSpPr>
          <p:nvPr/>
        </p:nvCxnSpPr>
        <p:spPr>
          <a:xfrm flipH="1">
            <a:off x="1654744" y="3810812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8EBF0E-639E-41A1-A62F-411F60321B80}"/>
              </a:ext>
            </a:extLst>
          </p:cNvPr>
          <p:cNvSpPr txBox="1"/>
          <p:nvPr/>
        </p:nvSpPr>
        <p:spPr>
          <a:xfrm>
            <a:off x="1683619" y="3924529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Uitgaand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512BC-0F8F-4868-9E22-76E2CA6DAD63}"/>
              </a:ext>
            </a:extLst>
          </p:cNvPr>
          <p:cNvSpPr/>
          <p:nvPr/>
        </p:nvSpPr>
        <p:spPr>
          <a:xfrm>
            <a:off x="4474946" y="2670540"/>
            <a:ext cx="481263" cy="207903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6F238-E58C-4CDE-9A2B-0A7FDFE62EC0}"/>
              </a:ext>
            </a:extLst>
          </p:cNvPr>
          <p:cNvSpPr/>
          <p:nvPr/>
        </p:nvSpPr>
        <p:spPr>
          <a:xfrm>
            <a:off x="5108609" y="2670540"/>
            <a:ext cx="481263" cy="2079034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Authenticatie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E1B69-FC99-4C10-BE19-821818A47C50}"/>
              </a:ext>
            </a:extLst>
          </p:cNvPr>
          <p:cNvSpPr/>
          <p:nvPr/>
        </p:nvSpPr>
        <p:spPr>
          <a:xfrm>
            <a:off x="5771150" y="2671494"/>
            <a:ext cx="481263" cy="207903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1C648CE6-6067-44FE-AD0B-DD69F98C4400}"/>
              </a:ext>
            </a:extLst>
          </p:cNvPr>
          <p:cNvSpPr/>
          <p:nvPr/>
        </p:nvSpPr>
        <p:spPr>
          <a:xfrm>
            <a:off x="8738938" y="1805172"/>
            <a:ext cx="1809549" cy="713236"/>
          </a:xfrm>
          <a:prstGeom prst="borderCallout2">
            <a:avLst>
              <a:gd name="adj1" fmla="val 48440"/>
              <a:gd name="adj2" fmla="val -354"/>
              <a:gd name="adj3" fmla="val 48439"/>
              <a:gd name="adj4" fmla="val -15603"/>
              <a:gd name="adj5" fmla="val 213714"/>
              <a:gd name="adj6" fmla="val -42412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Behandelt het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46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9437" y="3043477"/>
            <a:ext cx="1912255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MVC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4877477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5265565" y="594890"/>
            <a:ext cx="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65530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66296-8D3E-4DB6-AEB1-861185E975C3}"/>
              </a:ext>
            </a:extLst>
          </p:cNvPr>
          <p:cNvCxnSpPr>
            <a:cxnSpLocks/>
          </p:cNvCxnSpPr>
          <p:nvPr/>
        </p:nvCxnSpPr>
        <p:spPr>
          <a:xfrm flipH="1">
            <a:off x="1654744" y="3810812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8EBF0E-639E-41A1-A62F-411F60321B80}"/>
              </a:ext>
            </a:extLst>
          </p:cNvPr>
          <p:cNvSpPr txBox="1"/>
          <p:nvPr/>
        </p:nvSpPr>
        <p:spPr>
          <a:xfrm>
            <a:off x="1683619" y="3924529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Uitgaand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512BC-0F8F-4868-9E22-76E2CA6DAD63}"/>
              </a:ext>
            </a:extLst>
          </p:cNvPr>
          <p:cNvSpPr/>
          <p:nvPr/>
        </p:nvSpPr>
        <p:spPr>
          <a:xfrm>
            <a:off x="4474946" y="2670540"/>
            <a:ext cx="481263" cy="207903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6F238-E58C-4CDE-9A2B-0A7FDFE62EC0}"/>
              </a:ext>
            </a:extLst>
          </p:cNvPr>
          <p:cNvSpPr/>
          <p:nvPr/>
        </p:nvSpPr>
        <p:spPr>
          <a:xfrm>
            <a:off x="5108609" y="2670540"/>
            <a:ext cx="481263" cy="2079034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Authenticatie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E1B69-FC99-4C10-BE19-821818A47C50}"/>
              </a:ext>
            </a:extLst>
          </p:cNvPr>
          <p:cNvSpPr/>
          <p:nvPr/>
        </p:nvSpPr>
        <p:spPr>
          <a:xfrm>
            <a:off x="5771150" y="2671494"/>
            <a:ext cx="481263" cy="207903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BBC37-4398-4B65-B252-34B3279C7E4F}"/>
              </a:ext>
            </a:extLst>
          </p:cNvPr>
          <p:cNvSpPr/>
          <p:nvPr/>
        </p:nvSpPr>
        <p:spPr>
          <a:xfrm>
            <a:off x="4292065" y="2473211"/>
            <a:ext cx="2136808" cy="2550680"/>
          </a:xfrm>
          <a:prstGeom prst="rect">
            <a:avLst/>
          </a:prstGeom>
          <a:noFill/>
          <a:ln w="381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10952-C1AB-4F3F-9EB2-B5FA0117DC27}"/>
              </a:ext>
            </a:extLst>
          </p:cNvPr>
          <p:cNvSpPr txBox="1"/>
          <p:nvPr/>
        </p:nvSpPr>
        <p:spPr>
          <a:xfrm>
            <a:off x="4280836" y="1995131"/>
            <a:ext cx="2136807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Middleware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51546498-1A72-4D74-9507-82047D2A67A3}"/>
              </a:ext>
            </a:extLst>
          </p:cNvPr>
          <p:cNvSpPr/>
          <p:nvPr/>
        </p:nvSpPr>
        <p:spPr>
          <a:xfrm>
            <a:off x="8738938" y="1805172"/>
            <a:ext cx="1809549" cy="713236"/>
          </a:xfrm>
          <a:prstGeom prst="borderCallout2">
            <a:avLst>
              <a:gd name="adj1" fmla="val 48440"/>
              <a:gd name="adj2" fmla="val -354"/>
              <a:gd name="adj3" fmla="val 48439"/>
              <a:gd name="adj4" fmla="val -15603"/>
              <a:gd name="adj5" fmla="val 213714"/>
              <a:gd name="adj6" fmla="val -42412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Behandelt het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886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6BFD-01F4-49DC-94DA-7879BD2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does it work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D1ED-4D5C-4E48-93DA-FA04A56E0F0C}"/>
              </a:ext>
            </a:extLst>
          </p:cNvPr>
          <p:cNvSpPr/>
          <p:nvPr/>
        </p:nvSpPr>
        <p:spPr>
          <a:xfrm>
            <a:off x="7506905" y="3330341"/>
            <a:ext cx="2136808" cy="71323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handler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F9298A-D92A-40D7-9425-C101DA9CDA72}"/>
              </a:ext>
            </a:extLst>
          </p:cNvPr>
          <p:cNvCxnSpPr/>
          <p:nvPr/>
        </p:nvCxnSpPr>
        <p:spPr>
          <a:xfrm>
            <a:off x="1683619" y="3512739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C4D6F-9333-47D7-B75C-14542D16A28F}"/>
              </a:ext>
            </a:extLst>
          </p:cNvPr>
          <p:cNvSpPr txBox="1"/>
          <p:nvPr/>
        </p:nvSpPr>
        <p:spPr>
          <a:xfrm>
            <a:off x="1683619" y="3092800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Inkomend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66296-8D3E-4DB6-AEB1-861185E975C3}"/>
              </a:ext>
            </a:extLst>
          </p:cNvPr>
          <p:cNvCxnSpPr>
            <a:cxnSpLocks/>
          </p:cNvCxnSpPr>
          <p:nvPr/>
        </p:nvCxnSpPr>
        <p:spPr>
          <a:xfrm flipH="1">
            <a:off x="1654744" y="3810812"/>
            <a:ext cx="5640404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8EBF0E-639E-41A1-A62F-411F60321B80}"/>
              </a:ext>
            </a:extLst>
          </p:cNvPr>
          <p:cNvSpPr txBox="1"/>
          <p:nvPr/>
        </p:nvSpPr>
        <p:spPr>
          <a:xfrm>
            <a:off x="1683619" y="3924529"/>
            <a:ext cx="1938416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Uitgaand Request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512BC-0F8F-4868-9E22-76E2CA6DAD63}"/>
              </a:ext>
            </a:extLst>
          </p:cNvPr>
          <p:cNvSpPr/>
          <p:nvPr/>
        </p:nvSpPr>
        <p:spPr>
          <a:xfrm>
            <a:off x="4474946" y="2670540"/>
            <a:ext cx="481263" cy="207903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6F238-E58C-4CDE-9A2B-0A7FDFE62EC0}"/>
              </a:ext>
            </a:extLst>
          </p:cNvPr>
          <p:cNvSpPr/>
          <p:nvPr/>
        </p:nvSpPr>
        <p:spPr>
          <a:xfrm>
            <a:off x="5108609" y="2670540"/>
            <a:ext cx="481263" cy="2079034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Authenticatie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E1B69-FC99-4C10-BE19-821818A47C50}"/>
              </a:ext>
            </a:extLst>
          </p:cNvPr>
          <p:cNvSpPr/>
          <p:nvPr/>
        </p:nvSpPr>
        <p:spPr>
          <a:xfrm>
            <a:off x="5771150" y="2671494"/>
            <a:ext cx="481263" cy="207903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</a:t>
            </a:r>
            <a:endParaRPr kumimoji="0" lang="en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BBC37-4398-4B65-B252-34B3279C7E4F}"/>
              </a:ext>
            </a:extLst>
          </p:cNvPr>
          <p:cNvSpPr/>
          <p:nvPr/>
        </p:nvSpPr>
        <p:spPr>
          <a:xfrm>
            <a:off x="4292065" y="2473211"/>
            <a:ext cx="2136808" cy="2550680"/>
          </a:xfrm>
          <a:prstGeom prst="rect">
            <a:avLst/>
          </a:prstGeom>
          <a:noFill/>
          <a:ln w="381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10952-C1AB-4F3F-9EB2-B5FA0117DC27}"/>
              </a:ext>
            </a:extLst>
          </p:cNvPr>
          <p:cNvSpPr txBox="1"/>
          <p:nvPr/>
        </p:nvSpPr>
        <p:spPr>
          <a:xfrm>
            <a:off x="4280836" y="1995131"/>
            <a:ext cx="2136807" cy="36933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Middleware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2005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A7CE6-B1BB-4447-AD4B-B1C53DFB7ABB}"/>
              </a:ext>
            </a:extLst>
          </p:cNvPr>
          <p:cNvSpPr txBox="1"/>
          <p:nvPr/>
        </p:nvSpPr>
        <p:spPr>
          <a:xfrm>
            <a:off x="327719" y="2461279"/>
            <a:ext cx="10033200" cy="1384995"/>
          </a:xfrm>
          <a:prstGeom prst="rect">
            <a:avLst/>
          </a:prstGeom>
          <a:noFill/>
          <a:ln>
            <a:solidFill>
              <a:srgbClr val="2A65AC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Pass through components that form a pipeline between a server and application to inspect, route, or modify request and response messages for a specific purpose</a:t>
            </a:r>
            <a:endParaRPr lang="nl-B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CFD84-3EFC-4C2A-AE7C-EACAE5C2C0FC}"/>
              </a:ext>
            </a:extLst>
          </p:cNvPr>
          <p:cNvSpPr txBox="1"/>
          <p:nvPr/>
        </p:nvSpPr>
        <p:spPr>
          <a:xfrm>
            <a:off x="327719" y="1938059"/>
            <a:ext cx="1932645" cy="523220"/>
          </a:xfrm>
          <a:prstGeom prst="rect">
            <a:avLst/>
          </a:prstGeom>
          <a:solidFill>
            <a:srgbClr val="2A65AC"/>
          </a:solidFill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800" dirty="0">
                <a:solidFill>
                  <a:schemeClr val="bg1"/>
                </a:solidFill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450251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A7CE6-B1BB-4447-AD4B-B1C53DFB7ABB}"/>
              </a:ext>
            </a:extLst>
          </p:cNvPr>
          <p:cNvSpPr txBox="1"/>
          <p:nvPr/>
        </p:nvSpPr>
        <p:spPr>
          <a:xfrm>
            <a:off x="327719" y="2461279"/>
            <a:ext cx="10033200" cy="1384995"/>
          </a:xfrm>
          <a:prstGeom prst="rect">
            <a:avLst/>
          </a:prstGeom>
          <a:noFill/>
          <a:ln>
            <a:solidFill>
              <a:srgbClr val="2A65AC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Pass through components that form a pipeline between a server and application to inspect, route, or modify request and response messages for a specific purpose</a:t>
            </a:r>
            <a:endParaRPr lang="nl-B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CFD84-3EFC-4C2A-AE7C-EACAE5C2C0FC}"/>
              </a:ext>
            </a:extLst>
          </p:cNvPr>
          <p:cNvSpPr txBox="1"/>
          <p:nvPr/>
        </p:nvSpPr>
        <p:spPr>
          <a:xfrm>
            <a:off x="327719" y="1938059"/>
            <a:ext cx="1932645" cy="523220"/>
          </a:xfrm>
          <a:prstGeom prst="rect">
            <a:avLst/>
          </a:prstGeom>
          <a:solidFill>
            <a:srgbClr val="2A65AC"/>
          </a:solidFill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800" dirty="0">
                <a:solidFill>
                  <a:schemeClr val="bg1"/>
                </a:solidFill>
              </a:rPr>
              <a:t>Middleware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A9AFF0-99C7-4964-A4CC-B8ABB024F1AF}"/>
              </a:ext>
            </a:extLst>
          </p:cNvPr>
          <p:cNvCxnSpPr>
            <a:cxnSpLocks/>
          </p:cNvCxnSpPr>
          <p:nvPr/>
        </p:nvCxnSpPr>
        <p:spPr>
          <a:xfrm>
            <a:off x="428046" y="2925526"/>
            <a:ext cx="7255454" cy="0"/>
          </a:xfrm>
          <a:prstGeom prst="line">
            <a:avLst/>
          </a:prstGeom>
          <a:ln w="28575">
            <a:solidFill>
              <a:srgbClr val="C10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B60083-691A-4877-BA65-3C34932E1F7E}"/>
              </a:ext>
            </a:extLst>
          </p:cNvPr>
          <p:cNvCxnSpPr>
            <a:cxnSpLocks/>
          </p:cNvCxnSpPr>
          <p:nvPr/>
        </p:nvCxnSpPr>
        <p:spPr>
          <a:xfrm>
            <a:off x="4419600" y="3336261"/>
            <a:ext cx="50673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7EF6C8-79F8-4704-9858-C3CF76C6E482}"/>
              </a:ext>
            </a:extLst>
          </p:cNvPr>
          <p:cNvCxnSpPr>
            <a:cxnSpLocks/>
          </p:cNvCxnSpPr>
          <p:nvPr/>
        </p:nvCxnSpPr>
        <p:spPr>
          <a:xfrm>
            <a:off x="428046" y="3755361"/>
            <a:ext cx="3242254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28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C84E7-32AC-4560-94C2-84D4B9546F2B}"/>
              </a:ext>
            </a:extLst>
          </p:cNvPr>
          <p:cNvSpPr/>
          <p:nvPr/>
        </p:nvSpPr>
        <p:spPr>
          <a:xfrm>
            <a:off x="279400" y="1269374"/>
            <a:ext cx="10109199" cy="34778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Configure(...)</a:t>
            </a:r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(env.IsDevelopment())</a:t>
            </a:r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app.UseBrowserLink();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app.UseDeveloperExceptionPage();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app.UseExceptionHandler(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"/Error"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app.UseStaticFiles();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app.UseMvc();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259587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WEB API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2523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5B548-7D14-4C3D-AABC-42BB7D4E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48" y="570014"/>
            <a:ext cx="9447336" cy="3344574"/>
          </a:xfrm>
          <a:prstGeom prst="rect">
            <a:avLst/>
          </a:prstGeom>
        </p:spPr>
      </p:pic>
      <p:pic>
        <p:nvPicPr>
          <p:cNvPr id="1026" name="Picture 2" descr="Image result for wikipedia logo">
            <a:extLst>
              <a:ext uri="{FF2B5EF4-FFF2-40B4-BE49-F238E27FC236}">
                <a16:creationId xmlns:a16="http://schemas.microsoft.com/office/drawing/2014/main" id="{EC7D2025-B99D-4E7C-A859-9C0F5C1E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3" y="642844"/>
            <a:ext cx="670935" cy="6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328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5B548-7D14-4C3D-AABC-42BB7D4E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48" y="570014"/>
            <a:ext cx="9447336" cy="3344574"/>
          </a:xfrm>
          <a:prstGeom prst="rect">
            <a:avLst/>
          </a:prstGeom>
        </p:spPr>
      </p:pic>
      <p:pic>
        <p:nvPicPr>
          <p:cNvPr id="1026" name="Picture 2" descr="Image result for wikipedia logo">
            <a:extLst>
              <a:ext uri="{FF2B5EF4-FFF2-40B4-BE49-F238E27FC236}">
                <a16:creationId xmlns:a16="http://schemas.microsoft.com/office/drawing/2014/main" id="{EC7D2025-B99D-4E7C-A859-9C0F5C1E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3" y="642844"/>
            <a:ext cx="670935" cy="6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2E4FF4-4B67-4665-B90E-7D175890D0B7}"/>
              </a:ext>
            </a:extLst>
          </p:cNvPr>
          <p:cNvCxnSpPr>
            <a:cxnSpLocks/>
          </p:cNvCxnSpPr>
          <p:nvPr/>
        </p:nvCxnSpPr>
        <p:spPr>
          <a:xfrm>
            <a:off x="6062133" y="2032000"/>
            <a:ext cx="381564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D1A751-9752-4C37-B7CF-5D3416FAE0B2}"/>
              </a:ext>
            </a:extLst>
          </p:cNvPr>
          <p:cNvCxnSpPr>
            <a:cxnSpLocks/>
          </p:cNvCxnSpPr>
          <p:nvPr/>
        </p:nvCxnSpPr>
        <p:spPr>
          <a:xfrm>
            <a:off x="942622" y="2286000"/>
            <a:ext cx="20376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FB7D-3DD6-4EBF-94AA-8A1D05C7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API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F97A-DC6F-4774-A1CF-19FFE262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Interface which has a set of functions to allow programmers access specific features or data of an application or other services</a:t>
            </a:r>
          </a:p>
          <a:p>
            <a:endParaRPr lang="nl-BE" dirty="0"/>
          </a:p>
          <a:p>
            <a:r>
              <a:rPr lang="nl-BE" dirty="0"/>
              <a:t>Accessed using HTTP Protocol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96710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231B-902E-43E6-8FF1-BF501FAE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ASP.NET Web API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3031-B488-45C0-88EE-B3D06D60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Extensible framework for building HTTP based services</a:t>
            </a:r>
          </a:p>
          <a:p>
            <a:pPr lvl="1"/>
            <a:r>
              <a:rPr lang="nl-BE" dirty="0"/>
              <a:t>Build RESTful services</a:t>
            </a:r>
          </a:p>
          <a:p>
            <a:endParaRPr lang="nl-BE" dirty="0"/>
          </a:p>
          <a:p>
            <a:r>
              <a:rPr lang="nl-BE" dirty="0"/>
              <a:t>Characteristics</a:t>
            </a:r>
          </a:p>
          <a:p>
            <a:pPr lvl="1"/>
            <a:r>
              <a:rPr lang="nl-BE" sz="2000" dirty="0"/>
              <a:t>Built on top of ASP.NET</a:t>
            </a:r>
          </a:p>
          <a:p>
            <a:pPr lvl="1"/>
            <a:r>
              <a:rPr lang="nl-BE" sz="2000" dirty="0"/>
              <a:t>Maps HTTP verbs to method names</a:t>
            </a:r>
          </a:p>
          <a:p>
            <a:pPr lvl="1"/>
            <a:r>
              <a:rPr lang="nl-BE" sz="2000" dirty="0"/>
              <a:t>Supports different formats of response data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77093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5607660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348628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2358134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>
            <a:off x="5519559" y="594890"/>
            <a:ext cx="954525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6474084" y="594889"/>
            <a:ext cx="410900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CB6FE6F-2F4E-4494-8B5A-F2664261502D}"/>
              </a:ext>
            </a:extLst>
          </p:cNvPr>
          <p:cNvSpPr txBox="1"/>
          <p:nvPr/>
        </p:nvSpPr>
        <p:spPr>
          <a:xfrm>
            <a:off x="3168724" y="3043477"/>
            <a:ext cx="1912255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MVC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0226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91BB-C000-40F4-BB08-93C964A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MVC vs API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4639-644C-44D1-8DC3-85EA2A7B283C}"/>
              </a:ext>
            </a:extLst>
          </p:cNvPr>
          <p:cNvSpPr/>
          <p:nvPr/>
        </p:nvSpPr>
        <p:spPr>
          <a:xfrm>
            <a:off x="2277584" y="1520259"/>
            <a:ext cx="2586125" cy="362394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MVC 5x</a:t>
            </a:r>
            <a:endParaRPr lang="en-BE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14B51-87CD-4814-AF49-0FDD71A97F11}"/>
              </a:ext>
            </a:extLst>
          </p:cNvPr>
          <p:cNvSpPr/>
          <p:nvPr/>
        </p:nvSpPr>
        <p:spPr>
          <a:xfrm>
            <a:off x="2434660" y="1946606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Razor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C4F05-6C89-468A-AD46-05394213FEC8}"/>
              </a:ext>
            </a:extLst>
          </p:cNvPr>
          <p:cNvSpPr/>
          <p:nvPr/>
        </p:nvSpPr>
        <p:spPr>
          <a:xfrm>
            <a:off x="2434660" y="2340228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 Helpers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F10F0-3F21-45FB-B54D-D44959FF477C}"/>
              </a:ext>
            </a:extLst>
          </p:cNvPr>
          <p:cNvSpPr/>
          <p:nvPr/>
        </p:nvSpPr>
        <p:spPr>
          <a:xfrm>
            <a:off x="2434660" y="2735720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Controllers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A171C-4760-46A6-985F-55D96A277F5C}"/>
              </a:ext>
            </a:extLst>
          </p:cNvPr>
          <p:cNvSpPr/>
          <p:nvPr/>
        </p:nvSpPr>
        <p:spPr>
          <a:xfrm>
            <a:off x="2434660" y="3131212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Actions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FA386-B840-4458-9D47-647E6B285FC9}"/>
              </a:ext>
            </a:extLst>
          </p:cNvPr>
          <p:cNvSpPr/>
          <p:nvPr/>
        </p:nvSpPr>
        <p:spPr>
          <a:xfrm>
            <a:off x="2434660" y="3514944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Filters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34D5E-2A5D-4DB2-A24E-957A7A8A3324}"/>
              </a:ext>
            </a:extLst>
          </p:cNvPr>
          <p:cNvSpPr/>
          <p:nvPr/>
        </p:nvSpPr>
        <p:spPr>
          <a:xfrm>
            <a:off x="2434660" y="3898676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Model Binding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AD78-83FC-4DA8-ACF4-08C0C5E2033B}"/>
              </a:ext>
            </a:extLst>
          </p:cNvPr>
          <p:cNvSpPr/>
          <p:nvPr/>
        </p:nvSpPr>
        <p:spPr>
          <a:xfrm>
            <a:off x="2434660" y="4288807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700" dirty="0"/>
              <a:t>Dependency Injection</a:t>
            </a:r>
            <a:endParaRPr lang="en-BE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9E8B4-5071-4D09-8C43-F52436F90CF7}"/>
              </a:ext>
            </a:extLst>
          </p:cNvPr>
          <p:cNvSpPr/>
          <p:nvPr/>
        </p:nvSpPr>
        <p:spPr>
          <a:xfrm>
            <a:off x="2434660" y="4682781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Routing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06178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91BB-C000-40F4-BB08-93C964A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MVC vs API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4639-644C-44D1-8DC3-85EA2A7B283C}"/>
              </a:ext>
            </a:extLst>
          </p:cNvPr>
          <p:cNvSpPr/>
          <p:nvPr/>
        </p:nvSpPr>
        <p:spPr>
          <a:xfrm>
            <a:off x="2277584" y="1520259"/>
            <a:ext cx="2586125" cy="362394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MVC 5x</a:t>
            </a:r>
            <a:endParaRPr lang="en-BE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14B51-87CD-4814-AF49-0FDD71A97F11}"/>
              </a:ext>
            </a:extLst>
          </p:cNvPr>
          <p:cNvSpPr/>
          <p:nvPr/>
        </p:nvSpPr>
        <p:spPr>
          <a:xfrm>
            <a:off x="2434660" y="1946606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Razor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C4F05-6C89-468A-AD46-05394213FEC8}"/>
              </a:ext>
            </a:extLst>
          </p:cNvPr>
          <p:cNvSpPr/>
          <p:nvPr/>
        </p:nvSpPr>
        <p:spPr>
          <a:xfrm>
            <a:off x="2434660" y="2340228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 Helpers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F10F0-3F21-45FB-B54D-D44959FF477C}"/>
              </a:ext>
            </a:extLst>
          </p:cNvPr>
          <p:cNvSpPr/>
          <p:nvPr/>
        </p:nvSpPr>
        <p:spPr>
          <a:xfrm>
            <a:off x="2434660" y="2735720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Controllers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A171C-4760-46A6-985F-55D96A277F5C}"/>
              </a:ext>
            </a:extLst>
          </p:cNvPr>
          <p:cNvSpPr/>
          <p:nvPr/>
        </p:nvSpPr>
        <p:spPr>
          <a:xfrm>
            <a:off x="2434660" y="3131212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Actions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FA386-B840-4458-9D47-647E6B285FC9}"/>
              </a:ext>
            </a:extLst>
          </p:cNvPr>
          <p:cNvSpPr/>
          <p:nvPr/>
        </p:nvSpPr>
        <p:spPr>
          <a:xfrm>
            <a:off x="2434660" y="3514944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Filters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34D5E-2A5D-4DB2-A24E-957A7A8A3324}"/>
              </a:ext>
            </a:extLst>
          </p:cNvPr>
          <p:cNvSpPr/>
          <p:nvPr/>
        </p:nvSpPr>
        <p:spPr>
          <a:xfrm>
            <a:off x="2434660" y="3898676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Model Binding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AD78-83FC-4DA8-ACF4-08C0C5E2033B}"/>
              </a:ext>
            </a:extLst>
          </p:cNvPr>
          <p:cNvSpPr/>
          <p:nvPr/>
        </p:nvSpPr>
        <p:spPr>
          <a:xfrm>
            <a:off x="2434660" y="4288807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700" dirty="0"/>
              <a:t>Dependency Injection</a:t>
            </a:r>
            <a:endParaRPr lang="en-BE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9E8B4-5071-4D09-8C43-F52436F90CF7}"/>
              </a:ext>
            </a:extLst>
          </p:cNvPr>
          <p:cNvSpPr/>
          <p:nvPr/>
        </p:nvSpPr>
        <p:spPr>
          <a:xfrm>
            <a:off x="2434660" y="4682781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Routing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16FAE-A6C3-402A-8F72-11F19387982D}"/>
              </a:ext>
            </a:extLst>
          </p:cNvPr>
          <p:cNvSpPr/>
          <p:nvPr/>
        </p:nvSpPr>
        <p:spPr>
          <a:xfrm>
            <a:off x="5757385" y="1532412"/>
            <a:ext cx="2586125" cy="362394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b="1" dirty="0">
                <a:solidFill>
                  <a:schemeClr val="tx1"/>
                </a:solidFill>
              </a:rPr>
              <a:t>Web API x</a:t>
            </a:r>
            <a:endParaRPr lang="en-BE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DE9E0B-49FB-4F37-8434-0FB1739430D0}"/>
              </a:ext>
            </a:extLst>
          </p:cNvPr>
          <p:cNvSpPr/>
          <p:nvPr/>
        </p:nvSpPr>
        <p:spPr>
          <a:xfrm>
            <a:off x="5914461" y="2747873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Controllers</a:t>
            </a:r>
            <a:endParaRPr lang="en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01AC-D966-496C-9F60-E91A41E5856B}"/>
              </a:ext>
            </a:extLst>
          </p:cNvPr>
          <p:cNvSpPr/>
          <p:nvPr/>
        </p:nvSpPr>
        <p:spPr>
          <a:xfrm>
            <a:off x="5914461" y="3143365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Actions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E580E-11C5-46CF-82CB-E36E6876EEB8}"/>
              </a:ext>
            </a:extLst>
          </p:cNvPr>
          <p:cNvSpPr/>
          <p:nvPr/>
        </p:nvSpPr>
        <p:spPr>
          <a:xfrm>
            <a:off x="5914461" y="3527097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Filters</a:t>
            </a:r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EBA8A-0928-48F1-A15B-3281BEB491B9}"/>
              </a:ext>
            </a:extLst>
          </p:cNvPr>
          <p:cNvSpPr/>
          <p:nvPr/>
        </p:nvSpPr>
        <p:spPr>
          <a:xfrm>
            <a:off x="5914461" y="3910829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Model Binding</a:t>
            </a:r>
            <a:endParaRPr lang="en-B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C3E72-96D3-49A4-9E47-B7A694A6D8C5}"/>
              </a:ext>
            </a:extLst>
          </p:cNvPr>
          <p:cNvSpPr/>
          <p:nvPr/>
        </p:nvSpPr>
        <p:spPr>
          <a:xfrm>
            <a:off x="5914461" y="4300960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700" dirty="0"/>
              <a:t>Dependency Injection</a:t>
            </a:r>
            <a:endParaRPr lang="en-BE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46D825-B565-469F-BFE9-DFD56E5A71A9}"/>
              </a:ext>
            </a:extLst>
          </p:cNvPr>
          <p:cNvSpPr/>
          <p:nvPr/>
        </p:nvSpPr>
        <p:spPr>
          <a:xfrm>
            <a:off x="5914461" y="4694934"/>
            <a:ext cx="2300024" cy="3478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Routing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5438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816C-1D66-4883-BA3F-A45500B5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 RESTful service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0E1B-EC6B-4BF6-990E-5B41B4BC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Representational State Transfer</a:t>
            </a:r>
          </a:p>
          <a:p>
            <a:endParaRPr lang="nl-BE" dirty="0"/>
          </a:p>
          <a:p>
            <a:r>
              <a:rPr lang="nl-BE" dirty="0"/>
              <a:t>Standards between computer systems on the web, making it easier to communicate with each other</a:t>
            </a:r>
          </a:p>
          <a:p>
            <a:pPr lvl="1"/>
            <a:r>
              <a:rPr lang="nl-BE" dirty="0"/>
              <a:t>Light-weight</a:t>
            </a:r>
          </a:p>
          <a:p>
            <a:pPr lvl="1"/>
            <a:r>
              <a:rPr lang="nl-BE" dirty="0"/>
              <a:t>Based on a URL + VERBS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63088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F268-16D9-474D-9961-40F88461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your first service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CBCE9-389B-4878-8796-1B598CE3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6" y="810841"/>
            <a:ext cx="7073628" cy="49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6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BA04-4F10-4570-B05D-FF2A736B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your first service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728A9-C868-4663-8F0F-64D49C71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6" y="776975"/>
            <a:ext cx="7073628" cy="49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0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Project Overview - Startup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1379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199908-5085-470A-9BCE-FE6B3AE6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Startup class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34917-AF3F-49BF-B803-BC0B276F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Entry point of your ASP.NET application</a:t>
            </a:r>
          </a:p>
          <a:p>
            <a:pPr lvl="1"/>
            <a:r>
              <a:rPr lang="nl-BE" sz="2000" dirty="0"/>
              <a:t>Cfr. Global.asax in previous version of ASP.NET</a:t>
            </a:r>
          </a:p>
          <a:p>
            <a:pPr lvl="1"/>
            <a:endParaRPr lang="nl-BE" dirty="0"/>
          </a:p>
          <a:p>
            <a:r>
              <a:rPr lang="nl-BE" dirty="0"/>
              <a:t>Configuration of your application</a:t>
            </a:r>
          </a:p>
          <a:p>
            <a:pPr lvl="1"/>
            <a:r>
              <a:rPr lang="nl-BE" sz="2000" dirty="0"/>
              <a:t>Which services do you want to use?</a:t>
            </a:r>
          </a:p>
          <a:p>
            <a:pPr lvl="1"/>
            <a:r>
              <a:rPr lang="nl-BE" sz="2000" dirty="0"/>
              <a:t>Are you going to use localization? </a:t>
            </a:r>
          </a:p>
          <a:p>
            <a:pPr lvl="1"/>
            <a:r>
              <a:rPr lang="nl-BE" sz="2000" dirty="0"/>
              <a:t>which logging will you provide?</a:t>
            </a:r>
          </a:p>
          <a:p>
            <a:pPr lvl="1"/>
            <a:r>
              <a:rPr lang="nl-BE" sz="2000" dirty="0"/>
              <a:t>...</a:t>
            </a:r>
          </a:p>
          <a:p>
            <a:pPr lvl="1"/>
            <a:endParaRPr lang="nl-BE" dirty="0"/>
          </a:p>
          <a:p>
            <a:r>
              <a:rPr lang="nl-BE" dirty="0"/>
              <a:t>Application pipeline configured and defined by </a:t>
            </a:r>
          </a:p>
          <a:p>
            <a:pPr marL="0" indent="0">
              <a:buNone/>
            </a:pPr>
            <a:r>
              <a:rPr lang="nl-BE" dirty="0"/>
              <a:t>	the developer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8BF3-6A80-4CF5-A93C-B1A18E56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19" y="636763"/>
            <a:ext cx="3314700" cy="45624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4167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199908-5085-470A-9BCE-FE6B3AE6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Startup class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34917-AF3F-49BF-B803-BC0B276F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Must define a Configure method</a:t>
            </a:r>
          </a:p>
          <a:p>
            <a:endParaRPr lang="nl-BE" dirty="0"/>
          </a:p>
          <a:p>
            <a:r>
              <a:rPr lang="nl-BE" dirty="0"/>
              <a:t>Optionally a ConfigureServices method</a:t>
            </a:r>
          </a:p>
          <a:p>
            <a:pPr lvl="1"/>
            <a:r>
              <a:rPr lang="nl-BE" sz="2000" dirty="0"/>
              <a:t>called when application is started</a:t>
            </a:r>
            <a:endParaRPr lang="en-B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8BF3-6A80-4CF5-A93C-B1A18E56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19" y="636763"/>
            <a:ext cx="3314700" cy="45624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434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26BF-3DE3-4057-A83C-D485D20D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4FC6-19D8-4159-A622-99210DBB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This method tells the application how to respond to HTTP Requests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EF127-077D-4914-9522-D0B2C2478996}"/>
              </a:ext>
            </a:extLst>
          </p:cNvPr>
          <p:cNvSpPr/>
          <p:nvPr/>
        </p:nvSpPr>
        <p:spPr>
          <a:xfrm>
            <a:off x="857956" y="1599661"/>
            <a:ext cx="9470637" cy="39703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Configure(IApplicationBuilder app, IHostingEnvironment env)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(env.IsDevelopment())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app.UseDeveloperExceptionPage();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app.UseHsts();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app.UseHttpsRedirection();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app.UseMvc();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73994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29CE-63E8-4ECA-88D1-5838EB76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UseHSTS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857F7-48DD-4BB1-B7FF-2BD81F7FC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HTTP Strict Transport Security</a:t>
            </a:r>
          </a:p>
          <a:p>
            <a:endParaRPr lang="nl-BE" dirty="0"/>
          </a:p>
          <a:p>
            <a:r>
              <a:rPr lang="nl-BE" dirty="0"/>
              <a:t>Forces connections over HTTPS</a:t>
            </a:r>
          </a:p>
          <a:p>
            <a:endParaRPr lang="nl-BE" dirty="0"/>
          </a:p>
          <a:p>
            <a:r>
              <a:rPr lang="nl-BE" dirty="0">
                <a:hlinkClick r:id="rId3"/>
              </a:rPr>
              <a:t>https://docs.microsoft.com/en-us/aspnet/core/security/enforcing-ssl?view=aspnetcore-2.2&amp;tabs=visual-studio</a:t>
            </a:r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3264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6261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F830-983D-48C7-B8E5-742DB277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ConfigureServices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0E1C9-06CD-447D-9D09-33EAC06C3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Optional</a:t>
            </a:r>
          </a:p>
          <a:p>
            <a:endParaRPr lang="nl-BE" dirty="0"/>
          </a:p>
          <a:p>
            <a:r>
              <a:rPr lang="nl-BE" dirty="0"/>
              <a:t>Services used in your application need to be configured</a:t>
            </a:r>
          </a:p>
          <a:p>
            <a:endParaRPr lang="nl-BE" dirty="0"/>
          </a:p>
          <a:p>
            <a:r>
              <a:rPr lang="nl-BE" dirty="0"/>
              <a:t>Executed before the configure method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0547E-A75D-4A77-A119-F40C2686DCDA}"/>
              </a:ext>
            </a:extLst>
          </p:cNvPr>
          <p:cNvSpPr/>
          <p:nvPr/>
        </p:nvSpPr>
        <p:spPr>
          <a:xfrm>
            <a:off x="722489" y="3603929"/>
            <a:ext cx="9766529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services.AddMvc();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88596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20CC-C9E9-46A0-9D18-26403428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ConfigureServices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AEE2E-B4A0-4276-A945-8927D29BE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Services are made available through dependency injection</a:t>
            </a:r>
          </a:p>
          <a:p>
            <a:endParaRPr lang="nl-BE" dirty="0"/>
          </a:p>
          <a:p>
            <a:r>
              <a:rPr lang="nl-BE" dirty="0"/>
              <a:t>ASP.NET Core includes a simple built-in IoC Container</a:t>
            </a:r>
          </a:p>
          <a:p>
            <a:pPr lvl="1"/>
            <a:r>
              <a:rPr lang="nl-BE" sz="2000" dirty="0"/>
              <a:t>Can be replaced with your favourite container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27454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132D-5504-4B41-A63B-308F41F6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Application services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77D4A-AB2C-4E92-8E95-75161D0A9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provides services and objects during startup</a:t>
            </a:r>
          </a:p>
          <a:p>
            <a:endParaRPr lang="nl-BE" dirty="0"/>
          </a:p>
          <a:p>
            <a:r>
              <a:rPr lang="nl-BE" dirty="0"/>
              <a:t>IApplicationBuilder</a:t>
            </a:r>
          </a:p>
          <a:p>
            <a:pPr lvl="1"/>
            <a:r>
              <a:rPr lang="nl-BE" sz="2000" dirty="0"/>
              <a:t>Builds the request pipeline</a:t>
            </a:r>
          </a:p>
          <a:p>
            <a:pPr lvl="1"/>
            <a:endParaRPr lang="nl-BE" dirty="0"/>
          </a:p>
          <a:p>
            <a:r>
              <a:rPr lang="nl-BE" dirty="0"/>
              <a:t>IHostingEnvironment</a:t>
            </a:r>
          </a:p>
          <a:p>
            <a:pPr lvl="1"/>
            <a:r>
              <a:rPr lang="nl-BE" sz="2000" dirty="0"/>
              <a:t>Provides EnvironmentName, ContentRootPath, ...</a:t>
            </a:r>
          </a:p>
          <a:p>
            <a:pPr lvl="1"/>
            <a:endParaRPr lang="nl-BE" dirty="0"/>
          </a:p>
          <a:p>
            <a:r>
              <a:rPr lang="nl-BE" dirty="0"/>
              <a:t>ILoggerFactory</a:t>
            </a:r>
          </a:p>
          <a:p>
            <a:endParaRPr lang="nl-BE" dirty="0"/>
          </a:p>
          <a:p>
            <a:r>
              <a:rPr lang="nl-BE" dirty="0"/>
              <a:t>IServiceCollection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4684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5C03-8FCC-4B78-9534-40BCBD3C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 practices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A646-50D1-49F2-B33E-0E09B23F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Keep your ConfigureServices method clean and readable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73C41-32D7-4B5F-8B7E-BBA116DA60DD}"/>
              </a:ext>
            </a:extLst>
          </p:cNvPr>
          <p:cNvSpPr/>
          <p:nvPr/>
        </p:nvSpPr>
        <p:spPr>
          <a:xfrm>
            <a:off x="722489" y="1868404"/>
            <a:ext cx="9766530" cy="3139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services.AddCors(options =&gt;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options.AddPolicy(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"CorsPolicy"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builder =&gt;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builder.AllowAnyOrigin()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.AllowAnyMethod()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.AllowAnyHeader()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.AllowCredentials();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CDD8-F6A8-4198-A49E-7CACF20F94BF}"/>
              </a:ext>
            </a:extLst>
          </p:cNvPr>
          <p:cNvSpPr txBox="1"/>
          <p:nvPr/>
        </p:nvSpPr>
        <p:spPr>
          <a:xfrm>
            <a:off x="9635899" y="1868404"/>
            <a:ext cx="8531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chemeClr val="bg1"/>
                </a:solidFill>
              </a:rPr>
              <a:t>BAD</a:t>
            </a:r>
            <a:endParaRPr lang="en-B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48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5C03-8FCC-4B78-9534-40BCBD3C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 practices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A646-50D1-49F2-B33E-0E09B23F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6" y="1038327"/>
            <a:ext cx="10128973" cy="4799477"/>
          </a:xfrm>
        </p:spPr>
        <p:txBody>
          <a:bodyPr/>
          <a:lstStyle/>
          <a:p>
            <a:r>
              <a:rPr lang="nl-BE" dirty="0"/>
              <a:t>Keep your ConfigureServices method clean and readable</a:t>
            </a:r>
          </a:p>
          <a:p>
            <a:pPr lvl="1"/>
            <a:r>
              <a:rPr lang="nl-BE" dirty="0"/>
              <a:t>Tip: use </a:t>
            </a:r>
            <a:r>
              <a:rPr lang="nl-BE" b="1" dirty="0"/>
              <a:t>Extension Methods</a:t>
            </a:r>
            <a:endParaRPr lang="en-BE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D0926-C7E0-4B7C-B6D0-40FE74CEA158}"/>
              </a:ext>
            </a:extLst>
          </p:cNvPr>
          <p:cNvSpPr/>
          <p:nvPr/>
        </p:nvSpPr>
        <p:spPr>
          <a:xfrm>
            <a:off x="700132" y="2237736"/>
            <a:ext cx="9788887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ConfigureServices(IServiceCollection services)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	services.ConfigureCors();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C6C9C-1AEF-4BBB-A20D-149734C26392}"/>
              </a:ext>
            </a:extLst>
          </p:cNvPr>
          <p:cNvSpPr txBox="1"/>
          <p:nvPr/>
        </p:nvSpPr>
        <p:spPr>
          <a:xfrm>
            <a:off x="9364993" y="2231005"/>
            <a:ext cx="1124026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chemeClr val="bg1"/>
                </a:solidFill>
              </a:rPr>
              <a:t>GOOD</a:t>
            </a:r>
            <a:endParaRPr lang="en-B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138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Project Overview – Project Structure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96898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14B7BB-536A-4D0B-8E06-4FF0893F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Structure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212AB-EBD6-49F5-9D72-0959ABA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Projects</a:t>
            </a:r>
          </a:p>
          <a:p>
            <a:pPr lvl="1"/>
            <a:r>
              <a:rPr lang="nl-BE" sz="2000" dirty="0"/>
              <a:t>Separation of Concerns (SoC)</a:t>
            </a:r>
          </a:p>
          <a:p>
            <a:pPr lvl="1"/>
            <a:r>
              <a:rPr lang="nl-BE" sz="2000" dirty="0"/>
              <a:t>Different .NET Core Class Libraries</a:t>
            </a:r>
          </a:p>
          <a:p>
            <a:pPr lvl="1"/>
            <a:endParaRPr lang="nl-BE" dirty="0"/>
          </a:p>
          <a:p>
            <a:r>
              <a:rPr lang="nl-BE" dirty="0"/>
              <a:t>Create folders per project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0CF1E-E1B0-457C-A234-3EE9FC14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475" y="341213"/>
            <a:ext cx="2771775" cy="5245967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3595305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Configuration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/>
              <a:t>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59396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8365F6-50D4-4240-B6FA-3212F139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Configuration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D7E4B-2E4D-405A-B2E2-E4F0118D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Configuration:  collection of key/value pairs</a:t>
            </a:r>
          </a:p>
          <a:p>
            <a:pPr lvl="1"/>
            <a:r>
              <a:rPr lang="nl-BE" sz="2000" dirty="0"/>
              <a:t>Connectionstring, appsettings, ...</a:t>
            </a:r>
          </a:p>
          <a:p>
            <a:pPr lvl="1"/>
            <a:endParaRPr lang="nl-BE" dirty="0"/>
          </a:p>
          <a:p>
            <a:r>
              <a:rPr lang="nl-BE" dirty="0"/>
              <a:t>In previous versions of ASP.NET, configuration rules where set in the web.config</a:t>
            </a:r>
          </a:p>
          <a:p>
            <a:pPr lvl="1"/>
            <a:r>
              <a:rPr lang="nl-BE" sz="2000" dirty="0"/>
              <a:t>system.configuration</a:t>
            </a:r>
          </a:p>
          <a:p>
            <a:endParaRPr lang="nl-BE" dirty="0"/>
          </a:p>
          <a:p>
            <a:r>
              <a:rPr lang="nl-BE" dirty="0"/>
              <a:t>In this version of ASP.NET, settings can be retrieved from different options</a:t>
            </a:r>
          </a:p>
          <a:p>
            <a:pPr lvl="1"/>
            <a:r>
              <a:rPr lang="nl-BE" sz="2000" dirty="0"/>
              <a:t>ini files</a:t>
            </a:r>
          </a:p>
          <a:p>
            <a:pPr lvl="1"/>
            <a:r>
              <a:rPr lang="nl-BE" sz="2000" dirty="0"/>
              <a:t>json files</a:t>
            </a:r>
          </a:p>
          <a:p>
            <a:pPr lvl="1"/>
            <a:r>
              <a:rPr lang="nl-BE" sz="2000" dirty="0"/>
              <a:t>XML files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654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013B1B-3A75-4282-86F6-035ECE04C529}"/>
              </a:ext>
            </a:extLst>
          </p:cNvPr>
          <p:cNvSpPr/>
          <p:nvPr/>
        </p:nvSpPr>
        <p:spPr>
          <a:xfrm>
            <a:off x="572030" y="843374"/>
            <a:ext cx="9779881" cy="2554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Startup(IConfiguration configuration)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Configuration = configuration;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IConfiguration Configuration {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98245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4A3A4-2661-4AE9-8EA6-692B94352922}"/>
              </a:ext>
            </a:extLst>
          </p:cNvPr>
          <p:cNvSpPr/>
          <p:nvPr/>
        </p:nvSpPr>
        <p:spPr>
          <a:xfrm>
            <a:off x="306766" y="831809"/>
            <a:ext cx="10093797" cy="5053818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3B358-EE1B-4BA7-A687-843787157C6D}"/>
              </a:ext>
            </a:extLst>
          </p:cNvPr>
          <p:cNvSpPr txBox="1"/>
          <p:nvPr/>
        </p:nvSpPr>
        <p:spPr>
          <a:xfrm>
            <a:off x="4306618" y="3043477"/>
            <a:ext cx="1732847" cy="461665"/>
          </a:xfrm>
          <a:prstGeom prst="rect">
            <a:avLst/>
          </a:prstGeom>
          <a:solidFill>
            <a:srgbClr val="12A8C8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nl-BE" sz="2400" b="1" dirty="0">
                <a:solidFill>
                  <a:prstClr val="white"/>
                </a:solidFill>
                <a:latin typeface="Calibri" panose="020F0502020204030204"/>
              </a:rPr>
              <a:t>ASP.NET API</a:t>
            </a:r>
            <a:endParaRPr lang="en-BE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A6841-E53D-4130-9FCC-F40DF59A4112}"/>
              </a:ext>
            </a:extLst>
          </p:cNvPr>
          <p:cNvSpPr txBox="1"/>
          <p:nvPr/>
        </p:nvSpPr>
        <p:spPr>
          <a:xfrm>
            <a:off x="2599714" y="133225"/>
            <a:ext cx="77617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WEB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9192D-9E7C-4007-B681-F47C9A445979}"/>
              </a:ext>
            </a:extLst>
          </p:cNvPr>
          <p:cNvSpPr txBox="1"/>
          <p:nvPr/>
        </p:nvSpPr>
        <p:spPr>
          <a:xfrm>
            <a:off x="3528289" y="133225"/>
            <a:ext cx="1175322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MOBILE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B94C8-0217-49E8-8101-758629DDA1F1}"/>
              </a:ext>
            </a:extLst>
          </p:cNvPr>
          <p:cNvSpPr txBox="1"/>
          <p:nvPr/>
        </p:nvSpPr>
        <p:spPr>
          <a:xfrm>
            <a:off x="4856011" y="133225"/>
            <a:ext cx="132709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DESKTOP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684B0D-2C7B-4897-908A-8FC6B6CAC143}"/>
              </a:ext>
            </a:extLst>
          </p:cNvPr>
          <p:cNvSpPr txBox="1"/>
          <p:nvPr/>
        </p:nvSpPr>
        <p:spPr>
          <a:xfrm>
            <a:off x="6335506" y="133224"/>
            <a:ext cx="1098955" cy="461665"/>
          </a:xfrm>
          <a:prstGeom prst="rect">
            <a:avLst/>
          </a:prstGeom>
          <a:solidFill>
            <a:sysClr val="windowText" lastClr="000000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WATCH</a:t>
            </a:r>
            <a:endParaRPr kumimoji="0" lang="en-B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194E1A-3167-4F81-BF81-753A1F3FBB59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2987802" y="594890"/>
            <a:ext cx="2185240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A9140E-13E0-4BBC-BA06-16DF58D70CBB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4115950" y="594890"/>
            <a:ext cx="1057092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69E256-13D0-40AD-A463-973C7648A155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 flipH="1">
            <a:off x="5173042" y="594890"/>
            <a:ext cx="346517" cy="24485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3A541D-3F5B-4A92-8B4A-07E4D67B39D5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5173042" y="594889"/>
            <a:ext cx="1711942" cy="2448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6442230A-BD40-4744-BFAD-55FC9260C68F}"/>
              </a:ext>
            </a:extLst>
          </p:cNvPr>
          <p:cNvSpPr/>
          <p:nvPr/>
        </p:nvSpPr>
        <p:spPr>
          <a:xfrm>
            <a:off x="4675663" y="4703710"/>
            <a:ext cx="994757" cy="923193"/>
          </a:xfrm>
          <a:prstGeom prst="flowChartMagneticDisk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endParaRPr kumimoji="0" lang="en-B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EE2F7-CE8B-4706-A121-002B88B2917E}"/>
              </a:ext>
            </a:extLst>
          </p:cNvPr>
          <p:cNvCxnSpPr>
            <a:cxnSpLocks/>
            <a:stCxn id="31" idx="2"/>
            <a:endCxn id="14" idx="1"/>
          </p:cNvCxnSpPr>
          <p:nvPr/>
        </p:nvCxnSpPr>
        <p:spPr>
          <a:xfrm>
            <a:off x="5173042" y="3505142"/>
            <a:ext cx="0" cy="1198568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4646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CBD9-7C93-4D4D-8D2A-A7D0D2DB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AppSettings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2E5B5-65B6-4D4C-A9E8-61FAF749FB79}"/>
              </a:ext>
            </a:extLst>
          </p:cNvPr>
          <p:cNvSpPr/>
          <p:nvPr/>
        </p:nvSpPr>
        <p:spPr>
          <a:xfrm>
            <a:off x="338667" y="1161654"/>
            <a:ext cx="10069689" cy="378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"Logging"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"LogLevel"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"Default"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"Warning"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E75B6"/>
                </a:solidFill>
                <a:latin typeface="Consolas" panose="020B0609020204030204" pitchFamily="49" charset="0"/>
              </a:rPr>
              <a:t>"demo"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"this is read from the settings file"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"ConnectionStrings"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"DefaultConnection"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"Server=.;"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2E75B6"/>
                </a:solidFill>
                <a:latin typeface="Consolas" panose="020B0609020204030204" pitchFamily="49" charset="0"/>
              </a:rPr>
              <a:t>"AllowedHosts"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"*"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4738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5BE5-C8A2-4033-BF3B-67A1275B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Using settings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7203C-61AA-465C-90B2-7EAA913C4A23}"/>
              </a:ext>
            </a:extLst>
          </p:cNvPr>
          <p:cNvSpPr/>
          <p:nvPr/>
        </p:nvSpPr>
        <p:spPr>
          <a:xfrm>
            <a:off x="217925" y="1438652"/>
            <a:ext cx="10252788" cy="3139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ConfigController(IConfiguration configuration)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._configuration = configuration;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GET: api/Config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[HttpGet]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Get()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_configuration[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"demo"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].ToString();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4429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95D3-DF3C-4397-8086-012B34AA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Environments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24F9-20B1-498C-ABAA-D9A753C0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configures app behavior based on the runtime environment</a:t>
            </a:r>
          </a:p>
          <a:p>
            <a:pPr lvl="1"/>
            <a:r>
              <a:rPr lang="nl-BE" sz="2000" dirty="0"/>
              <a:t>Using environment variables</a:t>
            </a:r>
          </a:p>
          <a:p>
            <a:pPr lvl="1"/>
            <a:endParaRPr lang="nl-BE" dirty="0"/>
          </a:p>
          <a:p>
            <a:r>
              <a:rPr lang="nl-BE" dirty="0"/>
              <a:t>ASPNETCORE_ENVIRONMENT</a:t>
            </a:r>
          </a:p>
          <a:p>
            <a:pPr lvl="1"/>
            <a:r>
              <a:rPr lang="nl-BE" sz="2000" dirty="0"/>
              <a:t>Development</a:t>
            </a:r>
          </a:p>
          <a:p>
            <a:pPr lvl="1"/>
            <a:r>
              <a:rPr lang="nl-BE" sz="2000" dirty="0"/>
              <a:t>Staging</a:t>
            </a:r>
          </a:p>
          <a:p>
            <a:pPr lvl="1"/>
            <a:r>
              <a:rPr lang="nl-BE" sz="2000" dirty="0"/>
              <a:t>Production</a:t>
            </a:r>
            <a:endParaRPr lang="en-B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827A9-83DE-4938-9843-2EDD7DF3A9AE}"/>
              </a:ext>
            </a:extLst>
          </p:cNvPr>
          <p:cNvSpPr/>
          <p:nvPr/>
        </p:nvSpPr>
        <p:spPr>
          <a:xfrm>
            <a:off x="440257" y="4608966"/>
            <a:ext cx="9968548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(env.IsProduction() || env.IsStaging() || env.IsEnvironment(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"Staging_2"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3805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DFA9-BD12-4B91-93E7-23C66894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Setting the environment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8A3B-B53F-47E6-86FA-83B2A02D4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Environment Variables can be set in</a:t>
            </a:r>
          </a:p>
          <a:p>
            <a:pPr lvl="1"/>
            <a:r>
              <a:rPr lang="nl-BE" sz="2000" dirty="0"/>
              <a:t>IIS</a:t>
            </a:r>
            <a:r>
              <a:rPr lang="fr-BE" sz="2000" dirty="0"/>
              <a:t> Express</a:t>
            </a:r>
          </a:p>
          <a:p>
            <a:pPr lvl="1"/>
            <a:r>
              <a:rPr lang="fr-BE" sz="2000" dirty="0"/>
              <a:t>IIS</a:t>
            </a:r>
          </a:p>
          <a:p>
            <a:pPr lvl="1"/>
            <a:r>
              <a:rPr lang="fr-BE" sz="2000" dirty="0"/>
              <a:t>Server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336780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581F-28FE-44C9-B194-08BD4BC9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Environment based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A3EFD-093B-415C-8365-19F26495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While developing you will make a difference between:</a:t>
            </a:r>
          </a:p>
          <a:p>
            <a:pPr lvl="1"/>
            <a:r>
              <a:rPr lang="nl-BE" dirty="0"/>
              <a:t>Development environment</a:t>
            </a:r>
          </a:p>
          <a:p>
            <a:pPr lvl="1"/>
            <a:r>
              <a:rPr lang="nl-BE" dirty="0"/>
              <a:t>Production environment</a:t>
            </a:r>
          </a:p>
          <a:p>
            <a:pPr lvl="1"/>
            <a:endParaRPr lang="nl-BE" dirty="0"/>
          </a:p>
          <a:p>
            <a:r>
              <a:rPr lang="nl-BE" dirty="0"/>
              <a:t>Create a separate configuration file for each </a:t>
            </a:r>
          </a:p>
          <a:p>
            <a:pPr marL="457200" lvl="1" indent="0">
              <a:buNone/>
            </a:pPr>
            <a:r>
              <a:rPr lang="nl-BE" dirty="0"/>
              <a:t>Environment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appsettings.Development</a:t>
            </a:r>
          </a:p>
          <a:p>
            <a:pPr lvl="1"/>
            <a:r>
              <a:rPr lang="nl-BE" dirty="0">
                <a:latin typeface="Consolas" panose="020B0609020204030204" pitchFamily="49" charset="0"/>
              </a:rPr>
              <a:t>appsettings.Production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65A8A-0D15-472D-BADD-0AE77AF5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18" y="1597553"/>
            <a:ext cx="3314700" cy="39052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921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398" y="2041699"/>
            <a:ext cx="7620801" cy="1274372"/>
          </a:xfrm>
        </p:spPr>
        <p:txBody>
          <a:bodyPr/>
          <a:lstStyle/>
          <a:p>
            <a:r>
              <a:rPr lang="nl-BE" dirty="0"/>
              <a:t>ASP.NET Core Introduction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 first API application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/>
              <a:t>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955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049BC-D20A-445C-B066-49D0B766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50" y="801246"/>
            <a:ext cx="4175870" cy="4414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F2F8D-0148-4C90-8F3B-D803D76B9437}"/>
              </a:ext>
            </a:extLst>
          </p:cNvPr>
          <p:cNvSpPr txBox="1"/>
          <p:nvPr/>
        </p:nvSpPr>
        <p:spPr>
          <a:xfrm>
            <a:off x="5960533" y="1636890"/>
            <a:ext cx="3762568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sz="2400" dirty="0"/>
              <a:t>Project-level infrastructure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Nuget Packages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Roslyn analyzers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SDKs</a:t>
            </a:r>
          </a:p>
          <a:p>
            <a:pPr marL="285750" indent="-285750">
              <a:buFontTx/>
              <a:buChar char="-"/>
            </a:pPr>
            <a:endParaRPr lang="en-BE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91B20-4693-40C5-977B-701A1A774D8C}"/>
              </a:ext>
            </a:extLst>
          </p:cNvPr>
          <p:cNvCxnSpPr>
            <a:cxnSpLocks/>
          </p:cNvCxnSpPr>
          <p:nvPr/>
        </p:nvCxnSpPr>
        <p:spPr>
          <a:xfrm flipH="1">
            <a:off x="2753186" y="2549941"/>
            <a:ext cx="3207347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4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049BC-D20A-445C-B066-49D0B766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50" y="801246"/>
            <a:ext cx="4175870" cy="4414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F2F8D-0148-4C90-8F3B-D803D76B9437}"/>
              </a:ext>
            </a:extLst>
          </p:cNvPr>
          <p:cNvSpPr txBox="1"/>
          <p:nvPr/>
        </p:nvSpPr>
        <p:spPr>
          <a:xfrm>
            <a:off x="5960533" y="1636890"/>
            <a:ext cx="3762568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sz="2400" dirty="0"/>
              <a:t>Project-level infrastructure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Nuget Packages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Roslyn analyzers</a:t>
            </a:r>
          </a:p>
          <a:p>
            <a:pPr marL="285750" indent="-285750">
              <a:buFontTx/>
              <a:buChar char="-"/>
            </a:pPr>
            <a:r>
              <a:rPr lang="nl-BE" sz="2000" dirty="0"/>
              <a:t>SDKs</a:t>
            </a:r>
          </a:p>
          <a:p>
            <a:pPr marL="285750" indent="-285750">
              <a:buFontTx/>
              <a:buChar char="-"/>
            </a:pPr>
            <a:endParaRPr lang="en-BE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91B20-4693-40C5-977B-701A1A774D8C}"/>
              </a:ext>
            </a:extLst>
          </p:cNvPr>
          <p:cNvCxnSpPr>
            <a:cxnSpLocks/>
          </p:cNvCxnSpPr>
          <p:nvPr/>
        </p:nvCxnSpPr>
        <p:spPr>
          <a:xfrm flipH="1">
            <a:off x="2753186" y="2549941"/>
            <a:ext cx="3207347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273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250E14-50B4-4CC8-8B33-F4D7B5EB4013}"/>
              </a:ext>
            </a:extLst>
          </p:cNvPr>
          <p:cNvSpPr/>
          <p:nvPr/>
        </p:nvSpPr>
        <p:spPr>
          <a:xfrm>
            <a:off x="207563" y="1074645"/>
            <a:ext cx="1036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Microsoft.NET.Sdk.Web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Folder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wwwroot\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Microsoft.AspNetCore.Razor.Design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					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2.1.2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					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PrivateAssets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All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B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53ABE-2C0B-4D98-9A86-C356E160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CSProject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3B6BE-3A1E-4EF9-8703-1FCBC9031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46323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53ABE-2C0B-4D98-9A86-C356E160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Program.cs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2FBF7-F5D6-4D68-B67B-5F5CCDBCF87B}"/>
              </a:ext>
            </a:extLst>
          </p:cNvPr>
          <p:cNvSpPr/>
          <p:nvPr/>
        </p:nvSpPr>
        <p:spPr>
          <a:xfrm>
            <a:off x="472940" y="1438651"/>
            <a:ext cx="10051452" cy="2862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CreateWebHostBuilder(args).Build().Run();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	WebHost.CreateDefaultBuilder(args).UseStartup&lt;Startup&gt;();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425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7237</TotalTime>
  <Words>2084</Words>
  <Application>Microsoft Office PowerPoint</Application>
  <PresentationFormat>Custom</PresentationFormat>
  <Paragraphs>581</Paragraphs>
  <Slides>100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Consolas</vt:lpstr>
      <vt:lpstr>Lucida Console</vt:lpstr>
      <vt:lpstr>Lucida Grande</vt:lpstr>
      <vt:lpstr>Wingdings</vt:lpstr>
      <vt:lpstr>Office-thema</vt:lpstr>
      <vt:lpstr>ASP.NET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</vt:lpstr>
      <vt:lpstr>ASP.NET Core Introduction</vt:lpstr>
      <vt:lpstr>REST</vt:lpstr>
      <vt:lpstr>HTTP</vt:lpstr>
      <vt:lpstr>HTTP == request - response</vt:lpstr>
      <vt:lpstr>HTTP == request - response</vt:lpstr>
      <vt:lpstr>Verbs</vt:lpstr>
      <vt:lpstr>HTTP == request - response</vt:lpstr>
      <vt:lpstr>HTTP Status codes</vt:lpstr>
      <vt:lpstr>ASP.NET Core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Disadvantages ASP.NET</vt:lpstr>
      <vt:lpstr>From ASP.NET to ASP.NET Core</vt:lpstr>
      <vt:lpstr>The big picture</vt:lpstr>
      <vt:lpstr>The big picture</vt:lpstr>
      <vt:lpstr>The big picture</vt:lpstr>
      <vt:lpstr>The big picture</vt:lpstr>
      <vt:lpstr>PowerPoint Presentation</vt:lpstr>
      <vt:lpstr>Opt-in model</vt:lpstr>
      <vt:lpstr>Opt-in model</vt:lpstr>
      <vt:lpstr>Opt-in model</vt:lpstr>
      <vt:lpstr>Opt-in model</vt:lpstr>
      <vt:lpstr>Other big advantage</vt:lpstr>
      <vt:lpstr>In a nutshell</vt:lpstr>
      <vt:lpstr>An empty project</vt:lpstr>
      <vt:lpstr>ASP.NET Core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</vt:lpstr>
      <vt:lpstr>How does it work</vt:lpstr>
      <vt:lpstr>How does it work</vt:lpstr>
      <vt:lpstr>PowerPoint Presentation</vt:lpstr>
      <vt:lpstr>How does it work</vt:lpstr>
      <vt:lpstr>How does it work</vt:lpstr>
      <vt:lpstr>How does it work</vt:lpstr>
      <vt:lpstr>How does it work</vt:lpstr>
      <vt:lpstr>PowerPoint Presentation</vt:lpstr>
      <vt:lpstr>PowerPoint Presentation</vt:lpstr>
      <vt:lpstr>PowerPoint Presentation</vt:lpstr>
      <vt:lpstr>ASP.NET Core Introduction</vt:lpstr>
      <vt:lpstr>PowerPoint Presentation</vt:lpstr>
      <vt:lpstr>PowerPoint Presentation</vt:lpstr>
      <vt:lpstr>Web API</vt:lpstr>
      <vt:lpstr>ASP.NET Web API</vt:lpstr>
      <vt:lpstr>MVC vs API</vt:lpstr>
      <vt:lpstr>MVC vs API</vt:lpstr>
      <vt:lpstr>What is a RESTful service</vt:lpstr>
      <vt:lpstr>Create your first service</vt:lpstr>
      <vt:lpstr>Creating your first service</vt:lpstr>
      <vt:lpstr>ASP.NET Core Introduction</vt:lpstr>
      <vt:lpstr>Startup class</vt:lpstr>
      <vt:lpstr>Startup class</vt:lpstr>
      <vt:lpstr>Configure</vt:lpstr>
      <vt:lpstr>UseHSTS</vt:lpstr>
      <vt:lpstr>ConfigureServices</vt:lpstr>
      <vt:lpstr>ConfigureServices</vt:lpstr>
      <vt:lpstr>Application services</vt:lpstr>
      <vt:lpstr>Best practices</vt:lpstr>
      <vt:lpstr>Best practices</vt:lpstr>
      <vt:lpstr>ASP.NET Core Introduction</vt:lpstr>
      <vt:lpstr>Project Structure</vt:lpstr>
      <vt:lpstr>ASP.NET Core Introduction</vt:lpstr>
      <vt:lpstr>Configuration</vt:lpstr>
      <vt:lpstr>PowerPoint Presentation</vt:lpstr>
      <vt:lpstr>AppSettings</vt:lpstr>
      <vt:lpstr>Using settings</vt:lpstr>
      <vt:lpstr>Environments</vt:lpstr>
      <vt:lpstr>Setting the environment</vt:lpstr>
      <vt:lpstr>Environment based</vt:lpstr>
      <vt:lpstr>ASP.NET Core Introduction</vt:lpstr>
      <vt:lpstr>PowerPoint Presentation</vt:lpstr>
      <vt:lpstr>PowerPoint Presentation</vt:lpstr>
      <vt:lpstr>CSProject</vt:lpstr>
      <vt:lpstr>Program.cs</vt:lpstr>
      <vt:lpstr>Application Startup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71</cp:revision>
  <dcterms:created xsi:type="dcterms:W3CDTF">2016-02-10T13:35:37Z</dcterms:created>
  <dcterms:modified xsi:type="dcterms:W3CDTF">2019-04-02T14:55:49Z</dcterms:modified>
</cp:coreProperties>
</file>